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6858000" cx="12192000"/>
  <p:notesSz cx="6858000" cy="9144000"/>
  <p:embeddedFontLst>
    <p:embeddedFont>
      <p:font typeface="Gothic A1"/>
      <p:regular r:id="rId83"/>
      <p:bold r:id="rId84"/>
    </p:embeddedFont>
    <p:embeddedFont>
      <p:font typeface="Nanum Gothic"/>
      <p:regular r:id="rId85"/>
      <p:bold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양재현Jaehyun Yang"/>
  <p:cmAuthor clrIdx="1" id="1" initials="" lastIdx="1" name="전하윤"/>
  <p:cmAuthor clrIdx="2" id="2" initials="" lastIdx="1" name="Myunggeun Par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76EE9C-F6EF-4727-9CFD-D8F5C7E2A1D2}">
  <a:tblStyle styleId="{3976EE9C-F6EF-4727-9CFD-D8F5C7E2A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GothicA1-bold.fntdata"/><Relationship Id="rId83" Type="http://schemas.openxmlformats.org/officeDocument/2006/relationships/font" Target="fonts/GothicA1-regular.fntdata"/><Relationship Id="rId42" Type="http://schemas.openxmlformats.org/officeDocument/2006/relationships/slide" Target="slides/slide36.xml"/><Relationship Id="rId86" Type="http://schemas.openxmlformats.org/officeDocument/2006/relationships/font" Target="fonts/NanumGothic-bold.fntdata"/><Relationship Id="rId41" Type="http://schemas.openxmlformats.org/officeDocument/2006/relationships/slide" Target="slides/slide35.xml"/><Relationship Id="rId85" Type="http://schemas.openxmlformats.org/officeDocument/2006/relationships/font" Target="fonts/NanumGothic-regular.fntdata"/><Relationship Id="rId44" Type="http://schemas.openxmlformats.org/officeDocument/2006/relationships/slide" Target="slides/slide38.xml"/><Relationship Id="rId88" Type="http://schemas.openxmlformats.org/officeDocument/2006/relationships/font" Target="fonts/OpenSans-bold.fntdata"/><Relationship Id="rId43" Type="http://schemas.openxmlformats.org/officeDocument/2006/relationships/slide" Target="slides/slide37.xml"/><Relationship Id="rId87" Type="http://schemas.openxmlformats.org/officeDocument/2006/relationships/font" Target="fonts/OpenSans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20T08:09:38.305">
    <p:pos x="6000" y="0"/>
    <p:text>소제목 글씨좀 나중에 잘보이게좀 변경해주세요 . 색이 너무 약해서 발표때 잘 안보일거 같아요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11-22T06:18:42.542">
    <p:pos x="6000" y="0"/>
    <p:text>시피유 메모리 디스크 네트워크 트래픽 정도?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11-21T05:38:38.490">
    <p:pos x="6000" y="0"/>
    <p:text>제목 다시 회의해서 짜요~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11-22T06:20:04.510">
    <p:pos x="6000" y="0"/>
    <p:text>밑에 샘플 데이트 날려~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1-23T13:22:12.398">
    <p:pos x="6000" y="0"/>
    <p:text>정적 동적 파트 분리 영상 40초까지 줄였습니다~</p:text>
  </p:cm>
  <p:cm authorId="2" idx="1" dt="2024-11-23T04:46:05.393">
    <p:pos x="503" y="761"/>
    <p:text>오토 스케일링 편집본으로 수정했습니다~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1-22T02:15:31.923">
    <p:pos x="6000" y="0"/>
    <p:text>밑에 장에다가 시나리오 요구사항 정리하고 해서 하나더 만들어서 넣는건 어떨까하는?
1,.서비스 개요
동물 진단을 위한 수의사 목록 조회
사용자 등록 기능
2.서비스 요구사항
가용성: 연간 장애 시간 1시간 이내
응답 속도: 요청 처리 시간 0.5초 이내
3,성능 요구사항
동시 접속자 100명 이상 지원
빠른 응답성과 안정성
4.확장성 요구사항
필요 시 확장이 용이한 시스템 구축
5,시스템 설계 방향
안정적인 서비스 운영
유연한 확장 가능성 확보
이런식으로~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1-20T08:58:26.696">
    <p:pos x="6000" y="0"/>
    <p:text>창규님도 화이팅 !! 와스 전문가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11-22T07:29:06.809">
    <p:pos x="6000" y="0"/>
    <p:text>x-forward-for 가 뭔지 물어볼수도 있음
1 total reaction
Myunggeun Park reacted with 👍 at 2024-11-21 23:29 PM</p:text>
  </p:cm>
  <p:cm authorId="0" idx="5" dt="2024-11-22T02:32:45.123">
    <p:pos x="6000" y="100"/>
    <p:text>sec-ch-ua 부터 사진 다 날려서 잘라버립시다~  최대한 아이피가 잘보이게~
1 total reaction
Myunggeun Park reacted with 👍 at 2024-11-21 18:32 PM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11-22T06:16:08.539">
    <p:pos x="6000" y="0"/>
    <p:text>이름 바꿔요~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11-20T08:11:41.030">
    <p:pos x="6000" y="0"/>
    <p:text>https 동작 원리에 대해서 물어볼수도 있어요. 개념 정도는 알고 가셔야 될겁니다.
http , https 차이점을 물어볼수도 있구요</p:text>
  </p:cm>
  <p:cm authorId="0" idx="8" dt="2024-11-22T08:02:52.271">
    <p:pos x="6000" y="100"/>
    <p:text>여기 정보가 너무 많음~ 간소화 요청
1 total reaction
Myunggeun Park reacted with 👍 at 2024-11-22 00:02 AM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11-20T08:28:35.868">
    <p:pos x="6000" y="0"/>
    <p:text>이 장표를 설명하기 전에 트래픽 플로우를 먼저 보여드리고 동작과정을 설명하는것도  좋아보입니다. 
예시 https://blog.kakaocdn.net/dn/pSIvj/btsIvcYUBsh/Ub4nMvIE6TRzXndwJgkRWk/img.png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11-22T08:03:07.330">
    <p:pos x="6000" y="0"/>
    <p:text>밑에 내용이 있으니 오른쪽 스샷은 날려~
1 total reaction
Myunggeun Park reacted with 👍 at 2024-11-22 00:03 AM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11-22T05:39:44.751">
    <p:pos x="6000" y="0"/>
    <p:text>한 페이지에 그림 최대 2장으로.. 3장은 잘 안보임 가독성 떨어지고 시야 분산됨</p:text>
  </p:cm>
  <p:cm authorId="0" idx="12" dt="2024-11-22T05:34:52.948">
    <p:pos x="6000" y="100"/>
    <p:text>56 55 페이지 순서 바꿔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안녕하십니까? CLOUD9  팀 </a:t>
            </a:r>
            <a:r>
              <a:rPr lang="en-US"/>
              <a:t>3티어 아키텍처 프로젝트 발표를 시작하겠습니다.</a:t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8b41573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서버와 WAS 서버의 경우 로드밸런서와 오토스케일링을 통해 트래픽과 서버 부하를 관리합니다.</a:t>
            </a:r>
            <a:endParaRPr/>
          </a:p>
        </p:txBody>
      </p:sp>
      <p:sp>
        <p:nvSpPr>
          <p:cNvPr id="128" name="Google Shape;128;g318b41573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8bef290b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고가용성 및 데이터 이중화를 위해 </a:t>
            </a:r>
            <a:r>
              <a:rPr lang="en-US"/>
              <a:t>예비 DB 서버가 있</a:t>
            </a:r>
            <a:r>
              <a:rPr lang="en-US"/>
              <a:t>습니다.</a:t>
            </a:r>
            <a:endParaRPr/>
          </a:p>
        </p:txBody>
      </p:sp>
      <p:sp>
        <p:nvSpPr>
          <p:cNvPr id="137" name="Google Shape;137;g318bef290b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842ba3e08_2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장애 예방을 위해 프로메테우스와 그라파나를 이용해 모니터링하고 장애 원인 파악을 위해 S3로 로그 기록을 보관합니다. </a:t>
            </a:r>
            <a:endParaRPr/>
          </a:p>
        </p:txBody>
      </p:sp>
      <p:sp>
        <p:nvSpPr>
          <p:cNvPr id="146" name="Google Shape;146;g31842ba3e08_2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6a9807d3d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VPC 리소스맵 입니다. </a:t>
            </a:r>
            <a:r>
              <a:rPr lang="en-US"/>
              <a:t>2개의 가용영역에 각각 1개의 퍼블릭과 3개의 프라이빗으로 서브넷팅되어 있습니다. 인터넷게이트웨이와 NAT게이트웨이를 통해 외부 인터넷과 연결됩니다.</a:t>
            </a:r>
            <a:endParaRPr/>
          </a:p>
        </p:txBody>
      </p:sp>
      <p:sp>
        <p:nvSpPr>
          <p:cNvPr id="160" name="Google Shape;160;g316a9807d3d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6f3d7b196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필요시 </a:t>
            </a:r>
            <a:r>
              <a:rPr lang="en-US"/>
              <a:t>중계 서버</a:t>
            </a:r>
            <a:r>
              <a:rPr lang="en-US"/>
              <a:t>를 통해 내부 네트워크에 접속합니다.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t3 small </a:t>
            </a:r>
            <a:r>
              <a:rPr lang="en-US"/>
              <a:t>쓴 이유는 petclinic 빌드를 위해서 메모리, ram 측면에서 사용하였음. 다른 서버들을 관리할 수 있도록 pem 키와 ssh 접속이 가능하도록 구성하였음.</a:t>
            </a:r>
            <a:endParaRPr/>
          </a:p>
        </p:txBody>
      </p:sp>
      <p:sp>
        <p:nvSpPr>
          <p:cNvPr id="203" name="Google Shape;203;g316f3d7b196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6cc8a729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서버 구축 과정 입니다.</a:t>
            </a:r>
            <a:endParaRPr/>
          </a:p>
        </p:txBody>
      </p:sp>
      <p:sp>
        <p:nvSpPr>
          <p:cNvPr id="214" name="Google Shape;214;g316cc8a729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6a9807d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우분투 기반 인스턴스에 </a:t>
            </a:r>
            <a:r>
              <a:rPr lang="en-US"/>
              <a:t>아파치 서버를 설치하고 서비스를 시작합니다.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우분투 쓴 이유(커뮤니티가 매우 커서 충분히 문제해결 등이 쉽게 가능) 경량성, 보안성, 오픈소스 기반 호환성 우수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많이 쓴다는 이유에서 마이너한것들 제외하였음. (arch linux, rocky linux 등)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HVM(가상화머신): 단일 하드웨어에서 여러 다른 가상 머신을 호스팅할 수 있는 프로그램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LTS(장기지원버전)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아마존 리눅스 안 쓴 이유  이미 개발된 프로젝트가 우분투 이용한 것들이 많음 정도. </a:t>
            </a:r>
            <a:endParaRPr/>
          </a:p>
        </p:txBody>
      </p:sp>
      <p:sp>
        <p:nvSpPr>
          <p:cNvPr id="220" name="Google Shape;220;g316a9807d3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a9807d3d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WAS로 동적 자원 요청을 전달하도록 프록시 모듈을 활성화 합니다.</a:t>
            </a:r>
            <a:endParaRPr/>
          </a:p>
        </p:txBody>
      </p:sp>
      <p:sp>
        <p:nvSpPr>
          <p:cNvPr id="233" name="Google Shape;233;g316a9807d3d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a9807d3d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80</a:t>
            </a:r>
            <a:r>
              <a:rPr lang="en-US"/>
              <a:t>번 포트의 정상 작동을 확인합니다.</a:t>
            </a:r>
            <a:endParaRPr/>
          </a:p>
        </p:txBody>
      </p:sp>
      <p:sp>
        <p:nvSpPr>
          <p:cNvPr id="251" name="Google Shape;251;g316a9807d3d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6cc8a729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WAS</a:t>
            </a:r>
            <a:r>
              <a:rPr lang="en-US"/>
              <a:t> 서버 구축 과정 입니다.</a:t>
            </a:r>
            <a:endParaRPr/>
          </a:p>
        </p:txBody>
      </p:sp>
      <p:sp>
        <p:nvSpPr>
          <p:cNvPr id="266" name="Google Shape;266;g316cc8a729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발표 순서는 시나리오 및 3 티어 아키텍처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정창규: 발표자료는 시나리오 ~ WAS서버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전하윤: DB서버 ~ 펫클리닉 빌드 + APM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박명근: 로드 밸런싱 ~ 웹 was 구분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유상준: s3 ~ 부하 테스팅</a:t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6f3d7b196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자바 기반 웹 애플리케이션 </a:t>
            </a:r>
            <a:r>
              <a:rPr lang="en-US"/>
              <a:t>Petclinic </a:t>
            </a:r>
            <a:r>
              <a:rPr lang="en-US"/>
              <a:t>빌드와 실행을 위해 자바를 설치합니다.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 11 </a:t>
            </a:r>
            <a:r>
              <a:rPr lang="en-US"/>
              <a:t>안정적. </a:t>
            </a:r>
            <a:r>
              <a:rPr b="1" lang="en-US" sz="1050">
                <a:solidFill>
                  <a:srgbClr val="1F1F1F"/>
                </a:solidFill>
                <a:highlight>
                  <a:srgbClr val="FFFFFF"/>
                </a:highlight>
              </a:rPr>
              <a:t> 2027년 9월까진 LTS 보장되어 사</a:t>
            </a:r>
            <a:endParaRPr b="1" sz="10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50">
                <a:solidFill>
                  <a:srgbClr val="1F1F1F"/>
                </a:solidFill>
                <a:highlight>
                  <a:srgbClr val="FFFFFF"/>
                </a:highlight>
              </a:rPr>
              <a:t>용하였음 + tomcat 9버전과 호환이 잘됨</a:t>
            </a:r>
            <a:endParaRPr b="1" sz="10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16f3d7b196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6a9807d3d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자바 설치 후 </a:t>
            </a:r>
            <a:r>
              <a:rPr lang="en-US"/>
              <a:t>톰캣을 설치하고 서비스를 시작합니다.</a:t>
            </a:r>
            <a:endParaRPr/>
          </a:p>
        </p:txBody>
      </p:sp>
      <p:sp>
        <p:nvSpPr>
          <p:cNvPr id="287" name="Google Shape;287;g316a9807d3d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6a9807d3d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6a9807d3d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서버와 연동을 위해 MySQL을 설치합니다.</a:t>
            </a:r>
            <a:endParaRPr/>
          </a:p>
        </p:txBody>
      </p:sp>
      <p:sp>
        <p:nvSpPr>
          <p:cNvPr id="302" name="Google Shape;302;g316a9807d3d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8bef290b4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8bef290b4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8080 번 포트의 정상 작동을 확인합니다.</a:t>
            </a:r>
            <a:endParaRPr/>
          </a:p>
        </p:txBody>
      </p:sp>
      <p:sp>
        <p:nvSpPr>
          <p:cNvPr id="322" name="Google Shape;322;g318bef290b4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6cc8a729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</a:t>
            </a:r>
            <a:r>
              <a:rPr lang="en-US"/>
              <a:t>하윤) 다음은 DB서버 구성에 대해서 발표하겠습니다.</a:t>
            </a:r>
            <a:endParaRPr/>
          </a:p>
        </p:txBody>
      </p:sp>
      <p:sp>
        <p:nvSpPr>
          <p:cNvPr id="337" name="Google Shape;337;g316cc8a729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6a9807d3d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DB</a:t>
            </a:r>
            <a:r>
              <a:rPr lang="en-US"/>
              <a:t>서버는 WAS서버 뒤쪽에 배치했고,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처음엔 burstable class t3.micro를 사용했으나, 네트워크 대역폭이 t시리즈 보단 m시리즈가 약 2배이상 커서 standard class의 m5.large로 변경했고,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스토리지는 20GiB를 사용했고, Master Standby로 장애 발생 시 </a:t>
            </a:r>
            <a:r>
              <a:rPr lang="en-US"/>
              <a:t>기본 DB 인스턴스</a:t>
            </a:r>
            <a:r>
              <a:rPr lang="en-US"/>
              <a:t>로 전환되도록 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Parameter Group 기타 백업정책이나 모니터링 정책은 설정하지 않았습니다.</a:t>
            </a:r>
            <a:endParaRPr/>
          </a:p>
        </p:txBody>
      </p:sp>
      <p:sp>
        <p:nvSpPr>
          <p:cNvPr id="343" name="Google Shape;343;g316a9807d3d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6f3d7b196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WAS</a:t>
            </a:r>
            <a:r>
              <a:rPr lang="en-US"/>
              <a:t>에 설치된 Tomcat서버에서 동작하는 Spring Application이 사용자의 요청을 처리하여 필요한 데이터를 MySQL에서 가져오는 역할을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JPA와 Hibernate와 같은 ORM툴이 개발자가 SQL 쿼리를 직접 작성하지 않아도 데이터를 효율적으로 처리할 수 있게 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처리된 데이터를 JDBC에 보내어 JDBC에서 MySQL에 데이터를 요청합니다.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그리고 MySQL에서 데이터를 반환하여 사용자에게 응답합니다.</a:t>
            </a:r>
            <a:endParaRPr/>
          </a:p>
        </p:txBody>
      </p:sp>
      <p:sp>
        <p:nvSpPr>
          <p:cNvPr id="355" name="Google Shape;355;g316f3d7b196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6cc8a729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(하윤) 다음은 펫클리닉 빌드에 대해서 발표하겠습니다.</a:t>
            </a:r>
            <a:endParaRPr/>
          </a:p>
        </p:txBody>
      </p:sp>
      <p:sp>
        <p:nvSpPr>
          <p:cNvPr id="382" name="Google Shape;382;g316cc8a729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6f3d7b196_1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WAS </a:t>
            </a:r>
            <a:r>
              <a:rPr lang="en-US"/>
              <a:t>서버에 Git을 설치하고 Petclinic을 Git Clone 받습니다.</a:t>
            </a:r>
            <a:endParaRPr/>
          </a:p>
        </p:txBody>
      </p:sp>
      <p:sp>
        <p:nvSpPr>
          <p:cNvPr id="388" name="Google Shape;388;g316f3d7b196_1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6f3d7b196_1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Build </a:t>
            </a:r>
            <a:r>
              <a:rPr lang="en-US"/>
              <a:t>하기 전, pom.xml에 WAR파일 패키징 처리 여부와 tomcat 서버의 user와 password 정보를 확인 후, MySQL properties 정보를 RDS 정보에 맞게 변경합니다.</a:t>
            </a:r>
            <a:endParaRPr/>
          </a:p>
        </p:txBody>
      </p:sp>
      <p:sp>
        <p:nvSpPr>
          <p:cNvPr id="395" name="Google Shape;395;g316f3d7b196_1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6b0ee2fd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웹서비스 요청 처리와 장애 조치, 모니터링, 로그관리, 부하테스트 및 시연 순으로 진행되겠습니다.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강사님 피드백]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추가적으로 자랑할 부분 : Jira에서 프로젝트 관리 및 문서 정리와 공유했다는 걸 어필.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RDS 용량 늘리기 : t3.medium이 좋을 듯.</a:t>
            </a:r>
            <a:endParaRPr/>
          </a:p>
        </p:txBody>
      </p:sp>
      <p:sp>
        <p:nvSpPr>
          <p:cNvPr id="63" name="Google Shape;63;g316b0ee2fd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6f3d7b196_1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tomcat-users.xml </a:t>
            </a:r>
            <a:r>
              <a:rPr lang="en-US"/>
              <a:t>파일에 tomcat user role을 추가한 뒤, tomcat을 재실행합니다.</a:t>
            </a:r>
            <a:endParaRPr/>
          </a:p>
        </p:txBody>
      </p:sp>
      <p:sp>
        <p:nvSpPr>
          <p:cNvPr id="407" name="Google Shape;407;g316f3d7b196_1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6f3d7b196_1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이제, petclinic을 애플리케이션에 내장된 Maven으로 빌드하기 전에, Maven의 개념에 대해서 간단히 짚고 넘어가겠습니다.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Maven이란, Java 빌드 도구로, 테스트 및 라이브러리 관리 기능을 내포하고 있으며,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Maven의 주요 파일 및 디렉토리 구조는 다음과 같고, pom.xml이 Spring Application을 빌드하는데 중요한 역할을 합니다.</a:t>
            </a:r>
            <a:endParaRPr/>
          </a:p>
        </p:txBody>
      </p:sp>
      <p:sp>
        <p:nvSpPr>
          <p:cNvPr id="414" name="Google Shape;414;g316f3d7b196_1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6f3d7b196_1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petclinic</a:t>
            </a:r>
            <a:r>
              <a:rPr lang="en-US"/>
              <a:t>에 내장된 Maven으로 빌드 후, [넘기기]</a:t>
            </a:r>
            <a:endParaRPr/>
          </a:p>
        </p:txBody>
      </p:sp>
      <p:sp>
        <p:nvSpPr>
          <p:cNvPr id="421" name="Google Shape;421;g316f3d7b196_1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6f3d7b196_17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[ALB DNS]/petclinic으로 접속했을 때, 저희가 빌드한 petclinic이 잘 실행되는 것을 확인할 수 있습니다.</a:t>
            </a:r>
            <a:endParaRPr/>
          </a:p>
        </p:txBody>
      </p:sp>
      <p:sp>
        <p:nvSpPr>
          <p:cNvPr id="437" name="Google Shape;437;g316f3d7b196_17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cc8a729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안녕하십니까 3팀 박명근입니다. 이어서 로드 밸런싱 설명드리겠습니다.</a:t>
            </a:r>
            <a:endParaRPr/>
          </a:p>
        </p:txBody>
      </p:sp>
      <p:sp>
        <p:nvSpPr>
          <p:cNvPr id="446" name="Google Shape;446;g316cc8a729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6a9807d3d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6a9807d3d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아키텍처에서는 Application Load Balancer와 Network Load Balancer를 활용하여 트래픽을 각각 WEB 서버와 WAS 서버로 효율적으로 분산 처리하게끔 설계했습니다.</a:t>
            </a:r>
            <a:endParaRPr/>
          </a:p>
        </p:txBody>
      </p:sp>
      <p:sp>
        <p:nvSpPr>
          <p:cNvPr id="453" name="Google Shape;453;g316a9807d3d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842ba3e0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842ba3e0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애플리케이션 계층에서 동작하는 ALB는 HTTP 요청의 헤더, 경로, 쿠키 등을 기반으로 라우팅을 수행합니다. 또한</a:t>
            </a:r>
            <a:r>
              <a:rPr lang="en-US"/>
              <a:t> HTTPS 처리가 가능해 ALB로 들어오는 외부 통신을 안전하게 보호함으로써, 궁극적으로 보안성, 가용성, 유연성을 확보하기 위해 사용했습니다.</a:t>
            </a:r>
            <a:endParaRPr/>
          </a:p>
        </p:txBody>
      </p:sp>
      <p:sp>
        <p:nvSpPr>
          <p:cNvPr id="465" name="Google Shape;465;g31842ba3e0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6cc8a7291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6cc8a7291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이처럼 AWS Console에서 ALB를 통해 두개의 WEB 서버로 분산되는 것을 확인할 수 있습니다.</a:t>
            </a:r>
            <a:endParaRPr/>
          </a:p>
        </p:txBody>
      </p:sp>
      <p:sp>
        <p:nvSpPr>
          <p:cNvPr id="485" name="Google Shape;485;g316cc8a7291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6a9807d3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6a9807d3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대상 그룹에서도 두개의 WEB 서버가 정상인 상태를 확인할 수 있었습니다.</a:t>
            </a:r>
            <a:endParaRPr/>
          </a:p>
        </p:txBody>
      </p:sp>
      <p:sp>
        <p:nvSpPr>
          <p:cNvPr id="495" name="Google Shape;495;g316a9807d3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842ba3e08_15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842ba3e08_15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NLB는 네트워크 계층에서 동작하기 때문에, IP 주소와 포트 번호를 통해 라우팅하며 낮은 지연 시간과 높은 성능을 제공합니다. 그래서 NLB를 DB조회와 같은 빠른 처리 성능을 요구하는 WAS서버에 적용시켜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8" name="Google Shape;508;g31842ba3e08_15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시나리오 입니다.</a:t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6cc8a729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6cc8a729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이처럼 AWS Console에서 NLB를 통해 두개의 WAS 서버로 분산되는 것을 확인할 수 있습니다.</a:t>
            </a:r>
            <a:endParaRPr/>
          </a:p>
        </p:txBody>
      </p:sp>
      <p:sp>
        <p:nvSpPr>
          <p:cNvPr id="530" name="Google Shape;530;g316cc8a7291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842ba3e08_15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842ba3e08_15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마찬가지로 </a:t>
            </a:r>
            <a:r>
              <a:rPr lang="en-US"/>
              <a:t>대상 그룹에서도 두개의 WAS 서버가 정상인 상태를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1842ba3e08_15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6f3d7b196_1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로드 밸런서 설정 완료 후 test.jsp 파일을 활용해서 페이지를 새로고침시 서버 IP가 변경되는걸 확인하며 로드밸런싱이 잘 작동하는지 테스트를 완료했습니다.</a:t>
            </a:r>
            <a:endParaRPr/>
          </a:p>
        </p:txBody>
      </p:sp>
      <p:sp>
        <p:nvSpPr>
          <p:cNvPr id="549" name="Google Shape;549;g316f3d7b196_1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6cc8a729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이어서 오토 스케일링 설명드리겠습니다.</a:t>
            </a:r>
            <a:endParaRPr/>
          </a:p>
        </p:txBody>
      </p:sp>
      <p:sp>
        <p:nvSpPr>
          <p:cNvPr id="566" name="Google Shape;566;g316cc8a729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42ba3e08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42ba3e08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아키텍처에서는 WEB WAS 계층에 오토 스케일링을 적용시켜 아키텍처의 고가용성을 보장하게끔 설계했습니다.</a:t>
            </a:r>
            <a:endParaRPr/>
          </a:p>
        </p:txBody>
      </p:sp>
      <p:sp>
        <p:nvSpPr>
          <p:cNvPr id="573" name="Google Shape;573;g31842ba3e08_3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6a9807d3d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6a9807d3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WAS서버가 구축된 AMI 이미지로 Launch template을 생성하고 이것을 Auto Scaling에 적용하여 서버 운영을 자동화하며 고가용성을 보장했습니다.</a:t>
            </a:r>
            <a:endParaRPr/>
          </a:p>
        </p:txBody>
      </p:sp>
      <p:sp>
        <p:nvSpPr>
          <p:cNvPr id="587" name="Google Shape;587;g316a9807d3d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6cc8a7291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316cc8a7291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16f3d7b196_7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16f3d7b196_7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아키텍처에서 설정한 각 계층의 보안 그룹은 다음과 같습니다. 각 보안 그룹의 소스를 상위 서버나 로드 밸런서로 제한하여, 이외의 트래픽 요청은 차단되도록 설정함으로써 보안성을 강화하였습니다</a:t>
            </a:r>
            <a:endParaRPr/>
          </a:p>
        </p:txBody>
      </p:sp>
      <p:sp>
        <p:nvSpPr>
          <p:cNvPr id="614" name="Google Shape;614;g316f3d7b196_7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6a9807d3d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6a9807d3d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ALB에 HTTPS를 적용하여 클라이언트와의 외부 통신을 안전하게 보호하였으며, ALB 이후의 내부 통신은 보안 그룹을 활용하여 안전하고 효율적인 데이터 전송 환경을 구축하였습니다.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16a9807d3d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6cc8a7291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이어서 웹 서비스 요청 처리와 장애 조치에 대해서 설명드리겠습니다.</a:t>
            </a:r>
            <a:endParaRPr/>
          </a:p>
        </p:txBody>
      </p:sp>
      <p:sp>
        <p:nvSpPr>
          <p:cNvPr id="650" name="Google Shape;650;g316cc8a7291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842ba3e08_1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고객으로부터 Petclinic 웹 서비스 구축을 의뢰 받았습니다.</a:t>
            </a:r>
            <a:endParaRPr/>
          </a:p>
        </p:txBody>
      </p:sp>
      <p:sp>
        <p:nvSpPr>
          <p:cNvPr id="80" name="Google Shape;80;g31842ba3e08_1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6b0ee2fd7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 웹 서비스는 도메인 접속 시 웹 서버가 mod_proxy를 통해 애플리케이션 서버에 요청을 전달하고, DB를 조회하는 구조로 설계되었습니다. 정적 리소스는 Apache 웹 서버가, 동적 콘텐츠는 WAS 서버가 처리하도록 구성했습니다.</a:t>
            </a:r>
            <a:endParaRPr b="1"/>
          </a:p>
        </p:txBody>
      </p:sp>
      <p:sp>
        <p:nvSpPr>
          <p:cNvPr id="655" name="Google Shape;655;g316b0ee2fd7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6b0ee2fd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위와 같이 Apache 웹서버의 conf 파일을 설정 시, WEB/WAS 서버 분리 설정이 완료됩니다.</a:t>
            </a:r>
            <a:endParaRPr/>
          </a:p>
        </p:txBody>
      </p:sp>
      <p:sp>
        <p:nvSpPr>
          <p:cNvPr id="664" name="Google Shape;664;g316b0ee2fd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6b0ee2fd7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그리고 이 분기 테스트를 위해 애플리케이션 서버를 중지하면, 웹서버의 정적 리소스인 에러 페이지와 서비스 내 이미지가 확인되는 것을 보실 수 있습니다.</a:t>
            </a:r>
            <a:endParaRPr sz="100"/>
          </a:p>
        </p:txBody>
      </p:sp>
      <p:sp>
        <p:nvSpPr>
          <p:cNvPr id="670" name="Google Shape;670;g316b0ee2fd7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842ba3e08_15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마찬가지로 이런 DB 조회와 같은 동적 컨텐츠는 애플리케이션 서버에서 관리하게 하였습니다. 이 분기 처리를 통해 유연하게 웹 서비스 요청과 장애 조치를 처리할 수 있게 설계하였습니다.</a:t>
            </a:r>
            <a:endParaRPr/>
          </a:p>
        </p:txBody>
      </p:sp>
      <p:sp>
        <p:nvSpPr>
          <p:cNvPr id="682" name="Google Shape;682;g31842ba3e08_15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16cc8a7291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</a:t>
            </a:r>
            <a:r>
              <a:rPr lang="en-US"/>
              <a:t>하윤) 다음은 APM에 대해서 말씀드리겠습니다.</a:t>
            </a:r>
            <a:endParaRPr/>
          </a:p>
        </p:txBody>
      </p:sp>
      <p:sp>
        <p:nvSpPr>
          <p:cNvPr id="690" name="Google Shape;690;g316cc8a7291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6f3d7b196_1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APM</a:t>
            </a:r>
            <a:r>
              <a:rPr lang="en-US"/>
              <a:t>이란, Application Performance Monitoring의 약자로, 원격 측정 데이터를 사용해 애플리케이션의 성능을 모니터링하는 프로세스이며, 이에 대한 실시간 데이터와 인사이트를 제공합니다.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APM에서 추적하는 지표는 다음과 같습니다.</a:t>
            </a:r>
            <a:endParaRPr/>
          </a:p>
        </p:txBody>
      </p:sp>
      <p:sp>
        <p:nvSpPr>
          <p:cNvPr id="696" name="Google Shape;696;g316f3d7b196_1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6f3d7b196_1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저희가 사용한 APM Tool은 Prometheus와 Grafana인데요,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Prometheus는 Node Exporter로부터 데이터를 스크래핑하여 분석하고,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Grafana는 Prometheus로부터 데이터를 가져와 시각화하고 성능 상태를 모니터링합니다.</a:t>
            </a:r>
            <a:endParaRPr/>
          </a:p>
        </p:txBody>
      </p:sp>
      <p:sp>
        <p:nvSpPr>
          <p:cNvPr id="704" name="Google Shape;704;g316f3d7b196_1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6f3d7b196_4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Grafana와 CloudWatch의 대시보드를 각각 스크린 샷을 뜬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[넘기기]</a:t>
            </a:r>
            <a:endParaRPr/>
          </a:p>
        </p:txBody>
      </p:sp>
      <p:sp>
        <p:nvSpPr>
          <p:cNvPr id="713" name="Google Shape;713;g316f3d7b196_4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842ba3e08_2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[넘기기]</a:t>
            </a:r>
            <a:endParaRPr/>
          </a:p>
        </p:txBody>
      </p:sp>
      <p:sp>
        <p:nvSpPr>
          <p:cNvPr id="725" name="Google Shape;725;g31842ba3e08_2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6cc8a7291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다음으로 S3에 톰캣과 아파치의 로그를 정기적으로 관리하는 법에 대해 설명하도록 하겠습니다.</a:t>
            </a:r>
            <a:endParaRPr/>
          </a:p>
        </p:txBody>
      </p:sp>
      <p:sp>
        <p:nvSpPr>
          <p:cNvPr id="732" name="Google Shape;732;g316cc8a7291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6f3d7b196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고객이 요구하는 </a:t>
            </a:r>
            <a:r>
              <a:rPr lang="en-US"/>
              <a:t>가용성, 응답속도, 동시접속자수를 만족하는 3 티어 아키텍처를 구축하였습니다.</a:t>
            </a:r>
            <a:endParaRPr/>
          </a:p>
        </p:txBody>
      </p:sp>
      <p:sp>
        <p:nvSpPr>
          <p:cNvPr id="94" name="Google Shape;94;g316f3d7b196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6b0ee2fd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S3</a:t>
            </a:r>
            <a:r>
              <a:rPr lang="en-US"/>
              <a:t>에 로그를 저장하게 된 이유는 크게 3가지로 대량의 로그를 경제적으로 장기보관 가능한 점, 높은 가용성과 로그를 분석하는 데이터 파이프라인으로 확장가능한 점이 있겠습니다. </a:t>
            </a:r>
            <a:endParaRPr/>
          </a:p>
        </p:txBody>
      </p:sp>
      <p:sp>
        <p:nvSpPr>
          <p:cNvPr id="738" name="Google Shape;738;g316b0ee2fd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1842ba3e08_2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현재는 오토스케일링으로 생성되는 ec2 인스턴스에 put s3 정책을 부여하고 userdata에 cronmab 형태로 s3 업로드 스크립트를 작성하여  web, was서버의 로그를 자동으로 업로드 하는 것이었습니다.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추후에 로그 레벨을 고려하고, logrotation, grafana를 통한 로그 시각화 등의 관리 시스템을 더 체계적으로 구축할 수 있겠습니다.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물론 로그를 관리하는 데 있어 로그의 레벨(emergency부터 alert, critical, debug등)과 logrotation을 계획하여 오래된 로그를 압축하거나 삭제 하는 식의 관리 정책을 잘 수립하고, 다른 서비스와 연동해서 grafana에서 로그를 시각화하여 관리를 더 편하게 하는 등은 시간 상 하지 못하였지만 앞으로 도전해볼 수 있을 것 같습니다.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promtail을 서버에 깔고, promtail 설정파일에 어떤 log파일을 어떤 서버로 보낼지를 설정할 수 있음.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promtail 에서 받은 로그 값을 S3에 저장.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Grafana에서 loki서버에 연동해서 시각화.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log에 대해 레벨 (</a:t>
            </a:r>
            <a:r>
              <a:rPr lang="en-US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emerg 서버가 가동 할 수 없을 정도의 심각한 오류, alert crit보다 심각한 오류, crit 치명적인 오류, error 오류, warn 경고, notice 알림 메시지, info 서버 정보, debug)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logrotate라고 특정 주기별로 로그의 볼륨을 압축, 삭제 및 정리를 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받은 로그에 대해서는 ELK stack이나 lambda 등을 이용해 데이터파이프라인을 구축하고 분석하는데 이것은 이후 본격적인 데이터 엔지니어링 교육때 해볼 예정..</a:t>
            </a:r>
            <a:endParaRPr/>
          </a:p>
        </p:txBody>
      </p:sp>
      <p:sp>
        <p:nvSpPr>
          <p:cNvPr id="745" name="Google Shape;745;g31842ba3e08_2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842ba3e08_2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web, was서버의 로그를 자동으로 업로드 </a:t>
            </a:r>
            <a:r>
              <a:rPr lang="en-US"/>
              <a:t>되는 것을 보실 수 있습</a:t>
            </a:r>
            <a:r>
              <a:rPr lang="en-US"/>
              <a:t>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추후에 로그 레벨을 고려하고, logrotation, grafana를 통한 로그 시각화 등의 관리 시스템을 더 체계적으로 구축할 수 있겠습니다.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물론 로그를 관리하는 데 있어 로그의 레벨(emergency부터 alert, critical, debug등)과 logrotation을 계획하여 오래된 로그를 압축하거나 삭제 하는 식의 관리 정책을 잘 수립하고, 다른 서비스와 연동해서 grafana에서 로그를 시각화하여 관리를 더 편하게 하는 등은 시간 상 하지 못하였지만 앞으로 도전해볼 수 있을 것 같습니다.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promtail을 서버에 깔고, promtail 설정파일에 어떤 log파일을 어떤 서버로 보낼지를 설정할 수 있음.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promtail 에서 받은 로그 값을 S3에 저장.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Grafana에서 loki서버에 연동해서 시각화.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log에 대해 레벨 (</a:t>
            </a:r>
            <a:r>
              <a:rPr lang="en-US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emerg 서버가 가동 할 수 없을 정도의 심각한 오류, alert crit보다 심각한 오류, crit 치명적인 오류, error 오류, warn 경고, notice 알림 메시지, info 서버 정보, debug)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logrotate라고 특정 주기별로 로그의 볼륨을 압축, 삭제 및 정리를 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받은 로그에 대해서는 ELK stack이나 lambda 등을 이용해 데이터파이프라인을 구축하고 분석하는데 이것은 이후 본격적인 데이터 엔지니어링 교육때 해볼 예정..</a:t>
            </a:r>
            <a:endParaRPr/>
          </a:p>
        </p:txBody>
      </p:sp>
      <p:sp>
        <p:nvSpPr>
          <p:cNvPr id="753" name="Google Shape;753;g31842ba3e08_2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6cc8a7291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다음으로 부하테스트 구조 및 동작 시연에 대해 설명하겠습니다.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performance test VS load test VS stress test </a:t>
            </a:r>
            <a:r>
              <a:rPr lang="en-US"/>
              <a:t>다들 의미가 조금씩 다름…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g316cc8a7291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6f3d7b196_1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현재 구성은 ec2 t2.micro인스턴스에 k6를 설치하고 부하 테스트 스크립트를 작성하여 앞서 구성한 프로메테우스 그라파나 조합의 모니터링 서버로 사용량 변화를 측정하고 결과를 확인하는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기타 시계열 db와 그라파나를 통한 시각화로 세분화된 부하테스트 분석을 구성해볼 수 있겠습니다.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influxDB + grafana를 통한 시각화로 부하 테스트에 대한 분석을 실시해야하나 시간 상 이유로 하지 못하였고 다음에는 좀 더 철저한 부하 테스트 시나리오 계획 및 진행을 할 계획입니다.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316f3d7b196_1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71c6a355d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다음으론 부하테스트 도구에 대한 비교내용입니다. 많은 tool</a:t>
            </a:r>
            <a:r>
              <a:rPr lang="en-US"/>
              <a:t>들</a:t>
            </a:r>
            <a:r>
              <a:rPr lang="en-US"/>
              <a:t>이 있지만 </a:t>
            </a:r>
            <a:r>
              <a:rPr lang="en-US"/>
              <a:t>이 3개정도를 비교하였고,</a:t>
            </a:r>
            <a:r>
              <a:rPr lang="en-US"/>
              <a:t> 그 중에서 k6를 선택하였습니다.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사용자가 많다는 점, 실행에 많은 리소스가 들지 않는다는 점에서 k6를 선택하였습니다.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선택한 메인 이유론 JMeter나 nGrinder는 Java기반에 실행자체에 많은 리소스 소비가 존재하는데 반해 k6의 경우 제가 기획한 시나리오의 VU수에 대해선 t2.micro로도 충분히 동작이 가능했고, javascript로 스크립트를 구성할 수 있어 선정하였습니다. </a:t>
            </a:r>
            <a:endParaRPr/>
          </a:p>
        </p:txBody>
      </p:sp>
      <p:sp>
        <p:nvSpPr>
          <p:cNvPr id="777" name="Google Shape;777;g3171c6a355d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6f3d7b19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다음은 Testing script에 대한 내용입니다. 먼저 최대 100명의 가상유저가 1분동안 동시접속하는 형태이고, 데이터를 db에 쓰고, 조회를 위해 간단한 json 파일을 구성하였습니다.</a:t>
            </a:r>
            <a:endParaRPr/>
          </a:p>
        </p:txBody>
      </p:sp>
      <p:sp>
        <p:nvSpPr>
          <p:cNvPr id="784" name="Google Shape;784;g316f3d7b19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842ba3e0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다음으론 5가지 정도의 유저 행동 시나리오를 구성하였습니다. </a:t>
            </a:r>
            <a:r>
              <a:rPr lang="en-US"/>
              <a:t>response time이 500ms 이상일 경우 실패로 규정하였습니다.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5가지 시나리오는 다음과 같이 db를 읽고 쓰고, 웹문서를 탐색하는 내용으로 구성하였습니다.</a:t>
            </a:r>
            <a:endParaRPr/>
          </a:p>
        </p:txBody>
      </p:sp>
      <p:sp>
        <p:nvSpPr>
          <p:cNvPr id="792" name="Google Shape;792;g31842ba3e0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842ba3e08_28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다음으로 </a:t>
            </a:r>
            <a:r>
              <a:rPr lang="en-US"/>
              <a:t>라이브 시연과 영상시연이 있겠습니다.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performance test VS load test VS stress test 다들 의미가 조금씩 다름…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31842ba3e08_28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842ba3e08_28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k6 </a:t>
            </a:r>
            <a:r>
              <a:rPr lang="en-US"/>
              <a:t>부하테스트는 라이브로, web was 분리 및 오토스케일링은 영상시연으로 진행하겠습니다. </a:t>
            </a:r>
            <a:endParaRPr/>
          </a:p>
        </p:txBody>
      </p:sp>
      <p:sp>
        <p:nvSpPr>
          <p:cNvPr id="803" name="Google Shape;803;g31842ba3e08_28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cc8a729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아키텍처 구축 과정 입니다.</a:t>
            </a:r>
            <a:endParaRPr/>
          </a:p>
        </p:txBody>
      </p:sp>
      <p:sp>
        <p:nvSpPr>
          <p:cNvPr id="104" name="Google Shape;104;g316cc8a729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1842ba3e08_28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시연영상입니다.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performance test VS load test VS stress test 다들 의미가 조금씩 다름…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31842ba3e08_28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8b4157384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k6 </a:t>
            </a:r>
            <a:r>
              <a:rPr lang="en-US"/>
              <a:t>라이브 시연 문제 발생 시 영상으로 보여줄 예정. 라이브 문제 없었을 시 바로 스킵할 것. </a:t>
            </a:r>
            <a:endParaRPr/>
          </a:p>
        </p:txBody>
      </p:sp>
      <p:sp>
        <p:nvSpPr>
          <p:cNvPr id="815" name="Google Shape;815;g318b4157384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16f3d7b196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다음으론 오토스케일링 시연영상입니다. 현재 모든 web, was 서버가 정상적으로 동작하여 구축한 펫클리닉서비스를 원활하게 제공하는 것을 볼 수 있습니다. 여기서 인스턴스들을 삭제시키도록 하겠습니다. 삭제가 되어 서비스 접속이 되지 않는 것을 확인할 수 있습니다. 이후 새로운 인스턴스가 자동으로 생성되는 것으로 보아 타겟그룹이 이를 감지하고 autoscaling group에 신호를 보내 설정한 min 값에 따라 동작하는 것을 확인할 수 있습니다.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인스턴스가 성공적으로 생성되고 아파치, 톰캣 프로그램이 실행되면 먼저 생성된 2c 가용영역을 통해 서비스가 실행되는 것을 확인할 수 있고, 시간이 더 지나면 2a 가용영역에도 서버 프로그램이 동작하여 test.jsp 파일을 통해 성공적으로 로드밸런싱 및 전체 서비스가 복구되는 것을 확인하실 수 있습니다.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다음으론 정적 동적파트 분리 시연영상입니다.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 실행되고 있는 펫클리닉 서비스에서 톰캣을 stop 명령어로 중지시켜보겠습니다.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다음과 같이 status로 중지된 것을 볼 수 있고, 메인 페이지는 아파치 웹서버의 정적 에러페이지를 대신 가져오도록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설정하였습니다. 이미지 또한 아파치에서 가져오기에 정상적으로 불러올 수 있습니다.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다시 톰캣을 start시켜 서비스를 복구할 경우 서비스가 정상적으로 돌아온 것을 보실 수 있겠습니다.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316f3d7b196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189c8baa18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마지막으로 프로젝트에 대한 짧은 에필로그입니다.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3189c8baa18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189c8baa18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프로젝트 기간 중 좋았던 점은, Jira를 적극 활용해 팀원간 진행상황을 공유하고 업무분담을 했던 것, learn do share의 가치를 실천한 것이고,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아쉬웠던 부분은 부하테스트 하는 과정또한 시각화 구성을 해야하는데 하지 못한점, Spring actuator를 통해 더 자세한 지표를 수집하고 성능개선을 할 수 있겠으나 하지 못했던 것이 아쉽습니다.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발표는 이상으로 Q&amp;A를 받도록 하겠습니다. </a:t>
            </a:r>
            <a:endParaRPr/>
          </a:p>
        </p:txBody>
      </p:sp>
      <p:sp>
        <p:nvSpPr>
          <p:cNvPr id="836" name="Google Shape;836;g3189c8baa18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1842ba3e08_15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g31842ba3e08_15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8b415738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 </a:t>
            </a:r>
            <a:r>
              <a:rPr lang="en-US"/>
              <a:t>티어 아키텍처 전체 구성도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18b415738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8b415738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서버, WAS 서버, DB 서버가 프라이빗서브넷에 계층별로 분리되어 있습니다.</a:t>
            </a:r>
            <a:endParaRPr/>
          </a:p>
        </p:txBody>
      </p:sp>
      <p:sp>
        <p:nvSpPr>
          <p:cNvPr id="118" name="Google Shape;118;g318b415738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4566441" y="4447564"/>
            <a:ext cx="6868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566440" y="5184664"/>
            <a:ext cx="686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1980" y="516821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731" y="2634530"/>
            <a:ext cx="2688590" cy="1595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2178050" y="5090588"/>
            <a:ext cx="9272400" cy="0"/>
          </a:xfrm>
          <a:prstGeom prst="straightConnector1">
            <a:avLst/>
          </a:prstGeom>
          <a:noFill/>
          <a:ln cap="flat" cmpd="sng" w="9525">
            <a:solidFill>
              <a:srgbClr val="CDD4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662" y="2593285"/>
            <a:ext cx="839744" cy="303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775407" y="1398696"/>
            <a:ext cx="2551993" cy="672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4566920" y="1455743"/>
            <a:ext cx="0" cy="441197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4896" l="0" r="9511" t="0"/>
          <a:stretch/>
        </p:blipFill>
        <p:spPr>
          <a:xfrm>
            <a:off x="8064499" y="4320414"/>
            <a:ext cx="4127499" cy="253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0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304800" y="6357966"/>
            <a:ext cx="3573087" cy="362665"/>
            <a:chOff x="0" y="6357966"/>
            <a:chExt cx="3573087" cy="362665"/>
          </a:xfrm>
        </p:grpSpPr>
        <p:sp>
          <p:nvSpPr>
            <p:cNvPr id="34" name="Google Shape;34;p5"/>
            <p:cNvSpPr/>
            <p:nvPr/>
          </p:nvSpPr>
          <p:spPr>
            <a:xfrm>
              <a:off x="0" y="6502623"/>
              <a:ext cx="3573087" cy="21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Copyright © 20</a:t>
              </a:r>
              <a:r>
                <a:rPr lang="en-US" sz="750">
                  <a:solidFill>
                    <a:srgbClr val="A5A5A5"/>
                  </a:solidFill>
                </a:rPr>
                <a:t>24</a:t>
              </a: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BESPIN GLOBAL, Inc. All rights reserved   |  Confidential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6357966"/>
              <a:ext cx="3386574" cy="225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r>
                <a:rPr b="0" i="0" lang="en-US" sz="75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http://www.bespinglobal.com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" name="Google Shape;36;p5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5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제목 슬라이드">
  <p:cSld name="8_제목 슬라이드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2668" y="6299487"/>
            <a:ext cx="2006664" cy="1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930" y="1877795"/>
            <a:ext cx="2644140" cy="156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40" y="443066"/>
            <a:ext cx="941800" cy="340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0760" y="3116408"/>
            <a:ext cx="941800" cy="340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png"/><Relationship Id="rId5" Type="http://schemas.openxmlformats.org/officeDocument/2006/relationships/hyperlink" Target="https://downloads.apache.org/tomcat/tomcat-9/v9.0.96/bin/apache-tomcat-9.0.96.tar.gz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4.xml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5.xml"/><Relationship Id="rId4" Type="http://schemas.openxmlformats.org/officeDocument/2006/relationships/image" Target="../media/image32.png"/><Relationship Id="rId5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6.xml"/><Relationship Id="rId4" Type="http://schemas.openxmlformats.org/officeDocument/2006/relationships/image" Target="../media/image59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7.xml"/><Relationship Id="rId4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8.xml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9.xml"/><Relationship Id="rId4" Type="http://schemas.openxmlformats.org/officeDocument/2006/relationships/image" Target="../media/image63.png"/><Relationship Id="rId5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10.xml"/><Relationship Id="rId4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comments" Target="../comments/comment11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comments" Target="../comments/comment12.xml"/><Relationship Id="rId4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1YdsA_5sLkEPjB-E7DAW7aEEf-db_NA25/view" TargetMode="External"/><Relationship Id="rId4" Type="http://schemas.openxmlformats.org/officeDocument/2006/relationships/image" Target="../media/image6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13.xml"/><Relationship Id="rId4" Type="http://schemas.openxmlformats.org/officeDocument/2006/relationships/hyperlink" Target="http://drive.google.com/file/d/1nvyxkrXYe7lKs0ZQv4ptyyzKiqjaUXwb/view" TargetMode="External"/><Relationship Id="rId5" Type="http://schemas.openxmlformats.org/officeDocument/2006/relationships/image" Target="../media/image57.png"/><Relationship Id="rId6" Type="http://schemas.openxmlformats.org/officeDocument/2006/relationships/hyperlink" Target="http://drive.google.com/file/d/1ei4T3wr-P1F19kHJY_AGCQCc_j0whhnj/view" TargetMode="External"/><Relationship Id="rId7" Type="http://schemas.openxmlformats.org/officeDocument/2006/relationships/image" Target="../media/image7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4653125" y="4922097"/>
            <a:ext cx="68685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by Cloud9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팀 </a:t>
            </a:r>
            <a:r>
              <a:rPr lang="en-US"/>
              <a:t>(2024.11.25)</a:t>
            </a:r>
            <a:endParaRPr/>
          </a:p>
          <a:p>
            <a:pPr indent="45720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t/>
            </a:r>
            <a:endParaRPr/>
          </a:p>
          <a:p>
            <a:pPr indent="0" lvl="0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               3</a:t>
            </a:r>
            <a:r>
              <a:rPr lang="en-US"/>
              <a:t>팀 유상준(팀장) 정창규 전하윤 박명근</a:t>
            </a:r>
            <a:endParaRPr/>
          </a:p>
        </p:txBody>
      </p:sp>
      <p:sp>
        <p:nvSpPr>
          <p:cNvPr id="52" name="Google Shape;52;p7"/>
          <p:cNvSpPr txBox="1"/>
          <p:nvPr>
            <p:ph type="ctrTitle"/>
          </p:nvPr>
        </p:nvSpPr>
        <p:spPr>
          <a:xfrm>
            <a:off x="4554041" y="4382089"/>
            <a:ext cx="6868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50"/>
              <a:buFont typeface="Arial"/>
              <a:buNone/>
            </a:pPr>
            <a:r>
              <a:rPr lang="en-US" sz="3000">
                <a:latin typeface="Gothic A1"/>
                <a:ea typeface="Gothic A1"/>
                <a:cs typeface="Gothic A1"/>
                <a:sym typeface="Gothic A1"/>
              </a:rPr>
              <a:t>AWS 3-Tier Architecture</a:t>
            </a:r>
            <a:endParaRPr sz="3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824525"/>
            <a:ext cx="11601476" cy="54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4908250" y="2948850"/>
            <a:ext cx="4937400" cy="1396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전체 구성도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ALB, NLB, Auto Scaling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447850" y="1245350"/>
            <a:ext cx="2093700" cy="6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로드밸런싱 &amp; 오토스케일링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36" y="4608164"/>
            <a:ext cx="58900" cy="1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824525"/>
            <a:ext cx="11601476" cy="54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전체 구성도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</a:rPr>
              <a:t>예비 </a:t>
            </a:r>
            <a:r>
              <a:rPr b="0" lang="en-US" sz="2000">
                <a:solidFill>
                  <a:srgbClr val="666666"/>
                </a:solidFill>
              </a:rPr>
              <a:t>DB 서버</a:t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0027150" y="4287475"/>
            <a:ext cx="1765500" cy="173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447850" y="1245350"/>
            <a:ext cx="2045100" cy="4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예비 DB 서버</a:t>
            </a:r>
            <a:r>
              <a:rPr b="1" lang="en-US" sz="1800">
                <a:solidFill>
                  <a:schemeClr val="dk1"/>
                </a:solidFill>
              </a:rPr>
              <a:t>  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36" y="4608164"/>
            <a:ext cx="58900" cy="1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전체 구성도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Monitoring Server &amp; S3 (web-was-logs)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51837" r="18873" t="71424"/>
          <a:stretch/>
        </p:blipFill>
        <p:spPr>
          <a:xfrm>
            <a:off x="6640075" y="2354969"/>
            <a:ext cx="4006373" cy="3058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1364925" y="5532275"/>
            <a:ext cx="3770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애플리케이션 성능 모니터링(APM)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47850" y="1016750"/>
            <a:ext cx="3383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모니터링 &amp; 로그 기록 저장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925" y="1678025"/>
            <a:ext cx="4006374" cy="37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6490175" y="5532275"/>
            <a:ext cx="3770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AWS S3 </a:t>
            </a:r>
            <a:r>
              <a:rPr lang="en-US">
                <a:solidFill>
                  <a:schemeClr val="dk1"/>
                </a:solidFill>
              </a:rPr>
              <a:t>로그 기록 저장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600" y="1720401"/>
            <a:ext cx="3108202" cy="349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6">
            <a:alphaModFix/>
          </a:blip>
          <a:srcRect b="23810" l="0" r="0" t="-23810"/>
          <a:stretch/>
        </p:blipFill>
        <p:spPr>
          <a:xfrm>
            <a:off x="8591525" y="756998"/>
            <a:ext cx="1776050" cy="2175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8"/>
          <p:cNvCxnSpPr/>
          <p:nvPr/>
        </p:nvCxnSpPr>
        <p:spPr>
          <a:xfrm>
            <a:off x="7708375" y="3146725"/>
            <a:ext cx="716700" cy="2652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8"/>
          <p:cNvCxnSpPr/>
          <p:nvPr/>
        </p:nvCxnSpPr>
        <p:spPr>
          <a:xfrm flipH="1" rot="10800000">
            <a:off x="7757436" y="3895836"/>
            <a:ext cx="618600" cy="3831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 </a:t>
            </a:r>
            <a:r>
              <a:rPr lang="en-US"/>
              <a:t>아키텍처 구축 - VPC 구성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415000" y="2824775"/>
            <a:ext cx="2555100" cy="1216800"/>
            <a:chOff x="415000" y="995975"/>
            <a:chExt cx="2555100" cy="1216800"/>
          </a:xfrm>
        </p:grpSpPr>
        <p:sp>
          <p:nvSpPr>
            <p:cNvPr id="164" name="Google Shape;164;p19"/>
            <p:cNvSpPr/>
            <p:nvPr/>
          </p:nvSpPr>
          <p:spPr>
            <a:xfrm>
              <a:off x="415000" y="995975"/>
              <a:ext cx="2555100" cy="121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 txBox="1"/>
            <p:nvPr/>
          </p:nvSpPr>
          <p:spPr>
            <a:xfrm>
              <a:off x="415000" y="995975"/>
              <a:ext cx="6582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VPC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788500" y="1599400"/>
              <a:ext cx="1781400" cy="4356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PetClinic VPC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10.0.0.0 / 16</a:t>
              </a:r>
              <a:endParaRPr/>
            </a:p>
          </p:txBody>
        </p:sp>
      </p:grpSp>
      <p:sp>
        <p:nvSpPr>
          <p:cNvPr id="167" name="Google Shape;167;p19"/>
          <p:cNvSpPr/>
          <p:nvPr/>
        </p:nvSpPr>
        <p:spPr>
          <a:xfrm>
            <a:off x="3270800" y="995975"/>
            <a:ext cx="2555100" cy="501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3270800" y="995975"/>
            <a:ext cx="1033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Subnets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3657650" y="1813888"/>
            <a:ext cx="1781400" cy="398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Public1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10.0.0.0 / 24</a:t>
            </a:r>
            <a:endParaRPr sz="1200"/>
          </a:p>
        </p:txBody>
      </p:sp>
      <p:sp>
        <p:nvSpPr>
          <p:cNvPr id="170" name="Google Shape;170;p19"/>
          <p:cNvSpPr txBox="1"/>
          <p:nvPr/>
        </p:nvSpPr>
        <p:spPr>
          <a:xfrm>
            <a:off x="3270800" y="1378288"/>
            <a:ext cx="2555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ap-northeast-2a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3657650" y="2268515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10.0.2.0 / 24</a:t>
            </a:r>
            <a:endParaRPr sz="1200"/>
          </a:p>
        </p:txBody>
      </p:sp>
      <p:sp>
        <p:nvSpPr>
          <p:cNvPr id="172" name="Google Shape;172;p19"/>
          <p:cNvSpPr/>
          <p:nvPr/>
        </p:nvSpPr>
        <p:spPr>
          <a:xfrm>
            <a:off x="3657650" y="2723142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Private3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10.0.4.0 / 24</a:t>
            </a:r>
            <a:endParaRPr sz="1200"/>
          </a:p>
        </p:txBody>
      </p:sp>
      <p:sp>
        <p:nvSpPr>
          <p:cNvPr id="173" name="Google Shape;173;p19"/>
          <p:cNvSpPr/>
          <p:nvPr/>
        </p:nvSpPr>
        <p:spPr>
          <a:xfrm>
            <a:off x="3657650" y="3177769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Private5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10.0.6.0 / 24</a:t>
            </a:r>
            <a:endParaRPr sz="1200"/>
          </a:p>
        </p:txBody>
      </p:sp>
      <p:sp>
        <p:nvSpPr>
          <p:cNvPr id="174" name="Google Shape;174;p19"/>
          <p:cNvSpPr/>
          <p:nvPr/>
        </p:nvSpPr>
        <p:spPr>
          <a:xfrm>
            <a:off x="3657650" y="4123350"/>
            <a:ext cx="1781400" cy="398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Public2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10.0.1.0 / 24</a:t>
            </a:r>
            <a:endParaRPr sz="1200"/>
          </a:p>
        </p:txBody>
      </p:sp>
      <p:sp>
        <p:nvSpPr>
          <p:cNvPr id="175" name="Google Shape;175;p19"/>
          <p:cNvSpPr txBox="1"/>
          <p:nvPr/>
        </p:nvSpPr>
        <p:spPr>
          <a:xfrm>
            <a:off x="3270800" y="3687750"/>
            <a:ext cx="2555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ap-northeast-2c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3657650" y="4577977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Private2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10.0.3.0 / 24</a:t>
            </a:r>
            <a:endParaRPr sz="1200"/>
          </a:p>
        </p:txBody>
      </p:sp>
      <p:sp>
        <p:nvSpPr>
          <p:cNvPr id="177" name="Google Shape;177;p19"/>
          <p:cNvSpPr/>
          <p:nvPr/>
        </p:nvSpPr>
        <p:spPr>
          <a:xfrm>
            <a:off x="3657650" y="5032604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Private4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10.0.5.0 / 24</a:t>
            </a:r>
            <a:endParaRPr sz="1200"/>
          </a:p>
        </p:txBody>
      </p:sp>
      <p:sp>
        <p:nvSpPr>
          <p:cNvPr id="178" name="Google Shape;178;p19"/>
          <p:cNvSpPr/>
          <p:nvPr/>
        </p:nvSpPr>
        <p:spPr>
          <a:xfrm>
            <a:off x="3657650" y="5487232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Private6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10.0.7.0 / 24</a:t>
            </a:r>
            <a:endParaRPr sz="1200"/>
          </a:p>
        </p:txBody>
      </p:sp>
      <p:sp>
        <p:nvSpPr>
          <p:cNvPr id="179" name="Google Shape;179;p19"/>
          <p:cNvSpPr/>
          <p:nvPr/>
        </p:nvSpPr>
        <p:spPr>
          <a:xfrm>
            <a:off x="6126600" y="995975"/>
            <a:ext cx="2555100" cy="25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6126600" y="995975"/>
            <a:ext cx="2239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Route tables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602750" y="1813888"/>
            <a:ext cx="1781400" cy="398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Public Route Table</a:t>
            </a:r>
            <a:endParaRPr sz="1200"/>
          </a:p>
        </p:txBody>
      </p:sp>
      <p:sp>
        <p:nvSpPr>
          <p:cNvPr id="182" name="Google Shape;182;p19"/>
          <p:cNvSpPr/>
          <p:nvPr/>
        </p:nvSpPr>
        <p:spPr>
          <a:xfrm>
            <a:off x="6608950" y="2268525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Private1 Route Table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(2a availability zone)</a:t>
            </a:r>
            <a:endParaRPr sz="1200"/>
          </a:p>
        </p:txBody>
      </p:sp>
      <p:sp>
        <p:nvSpPr>
          <p:cNvPr id="183" name="Google Shape;183;p19"/>
          <p:cNvSpPr/>
          <p:nvPr/>
        </p:nvSpPr>
        <p:spPr>
          <a:xfrm>
            <a:off x="6602850" y="2723138"/>
            <a:ext cx="1781400" cy="39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Private2 Route Table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(2c availability zone)</a:t>
            </a:r>
            <a:endParaRPr sz="1200"/>
          </a:p>
        </p:txBody>
      </p:sp>
      <p:sp>
        <p:nvSpPr>
          <p:cNvPr id="184" name="Google Shape;184;p19"/>
          <p:cNvSpPr/>
          <p:nvPr/>
        </p:nvSpPr>
        <p:spPr>
          <a:xfrm>
            <a:off x="8982400" y="995975"/>
            <a:ext cx="2555100" cy="253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8982400" y="995975"/>
            <a:ext cx="2555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Network Connections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9369250" y="1813913"/>
            <a:ext cx="1781400" cy="39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Internet Gateway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0.0.0.0</a:t>
            </a:r>
            <a:endParaRPr sz="1200"/>
          </a:p>
        </p:txBody>
      </p:sp>
      <p:sp>
        <p:nvSpPr>
          <p:cNvPr id="187" name="Google Shape;187;p19"/>
          <p:cNvSpPr/>
          <p:nvPr/>
        </p:nvSpPr>
        <p:spPr>
          <a:xfrm>
            <a:off x="9369250" y="2268513"/>
            <a:ext cx="1781400" cy="398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NAT Gateway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0.0.0.0</a:t>
            </a:r>
            <a:endParaRPr sz="1200"/>
          </a:p>
        </p:txBody>
      </p:sp>
      <p:cxnSp>
        <p:nvCxnSpPr>
          <p:cNvPr id="188" name="Google Shape;188;p19"/>
          <p:cNvCxnSpPr>
            <a:stCxn id="182" idx="3"/>
            <a:endCxn id="187" idx="1"/>
          </p:cNvCxnSpPr>
          <p:nvPr/>
        </p:nvCxnSpPr>
        <p:spPr>
          <a:xfrm>
            <a:off x="8390350" y="2467575"/>
            <a:ext cx="978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9"/>
          <p:cNvCxnSpPr>
            <a:stCxn id="183" idx="3"/>
            <a:endCxn id="190" idx="1"/>
          </p:cNvCxnSpPr>
          <p:nvPr/>
        </p:nvCxnSpPr>
        <p:spPr>
          <a:xfrm>
            <a:off x="8384250" y="2922188"/>
            <a:ext cx="984900" cy="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9"/>
          <p:cNvCxnSpPr>
            <a:stCxn id="169" idx="3"/>
            <a:endCxn id="181" idx="1"/>
          </p:cNvCxnSpPr>
          <p:nvPr/>
        </p:nvCxnSpPr>
        <p:spPr>
          <a:xfrm>
            <a:off x="5439050" y="2012938"/>
            <a:ext cx="1163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9"/>
          <p:cNvCxnSpPr>
            <a:stCxn id="174" idx="3"/>
            <a:endCxn id="181" idx="1"/>
          </p:cNvCxnSpPr>
          <p:nvPr/>
        </p:nvCxnSpPr>
        <p:spPr>
          <a:xfrm flipH="1" rot="10800000">
            <a:off x="5439050" y="2013000"/>
            <a:ext cx="1163700" cy="2309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9"/>
          <p:cNvCxnSpPr>
            <a:stCxn id="171" idx="3"/>
            <a:endCxn id="182" idx="1"/>
          </p:cNvCxnSpPr>
          <p:nvPr/>
        </p:nvCxnSpPr>
        <p:spPr>
          <a:xfrm>
            <a:off x="5439050" y="2467565"/>
            <a:ext cx="11700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>
            <a:stCxn id="172" idx="3"/>
            <a:endCxn id="182" idx="1"/>
          </p:cNvCxnSpPr>
          <p:nvPr/>
        </p:nvCxnSpPr>
        <p:spPr>
          <a:xfrm flipH="1" rot="10800000">
            <a:off x="5439050" y="2467692"/>
            <a:ext cx="1170000" cy="4545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>
            <a:stCxn id="173" idx="3"/>
            <a:endCxn id="182" idx="1"/>
          </p:cNvCxnSpPr>
          <p:nvPr/>
        </p:nvCxnSpPr>
        <p:spPr>
          <a:xfrm flipH="1" rot="10800000">
            <a:off x="5439050" y="2467519"/>
            <a:ext cx="1170000" cy="9093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>
            <a:stCxn id="176" idx="3"/>
            <a:endCxn id="183" idx="1"/>
          </p:cNvCxnSpPr>
          <p:nvPr/>
        </p:nvCxnSpPr>
        <p:spPr>
          <a:xfrm flipH="1" rot="10800000">
            <a:off x="5439050" y="2922127"/>
            <a:ext cx="1163700" cy="18549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9"/>
          <p:cNvCxnSpPr>
            <a:stCxn id="181" idx="3"/>
            <a:endCxn id="186" idx="1"/>
          </p:cNvCxnSpPr>
          <p:nvPr/>
        </p:nvCxnSpPr>
        <p:spPr>
          <a:xfrm>
            <a:off x="8384150" y="2012938"/>
            <a:ext cx="985200" cy="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>
            <a:stCxn id="177" idx="3"/>
            <a:endCxn id="183" idx="1"/>
          </p:cNvCxnSpPr>
          <p:nvPr/>
        </p:nvCxnSpPr>
        <p:spPr>
          <a:xfrm flipH="1" rot="10800000">
            <a:off x="5439050" y="2922254"/>
            <a:ext cx="1163700" cy="2309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9"/>
          <p:cNvCxnSpPr>
            <a:stCxn id="178" idx="3"/>
            <a:endCxn id="183" idx="1"/>
          </p:cNvCxnSpPr>
          <p:nvPr/>
        </p:nvCxnSpPr>
        <p:spPr>
          <a:xfrm flipH="1" rot="10800000">
            <a:off x="5439050" y="2922082"/>
            <a:ext cx="1163700" cy="27642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9"/>
          <p:cNvSpPr/>
          <p:nvPr/>
        </p:nvSpPr>
        <p:spPr>
          <a:xfrm>
            <a:off x="9369250" y="2723113"/>
            <a:ext cx="1781400" cy="398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NAT Gateway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0.0.0.0</a:t>
            </a:r>
            <a:endParaRPr sz="1200"/>
          </a:p>
        </p:txBody>
      </p:sp>
      <p:sp>
        <p:nvSpPr>
          <p:cNvPr id="200" name="Google Shape;200;p19"/>
          <p:cNvSpPr txBox="1"/>
          <p:nvPr/>
        </p:nvSpPr>
        <p:spPr>
          <a:xfrm>
            <a:off x="447850" y="940550"/>
            <a:ext cx="3383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VPC 리소스맵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 아키텍처 구축 - Bastion Host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206" name="Google Shape;206;p20"/>
          <p:cNvGrpSpPr/>
          <p:nvPr/>
        </p:nvGrpSpPr>
        <p:grpSpPr>
          <a:xfrm>
            <a:off x="1352166" y="1176544"/>
            <a:ext cx="4573026" cy="4849091"/>
            <a:chOff x="836034" y="566738"/>
            <a:chExt cx="5611075" cy="5611075"/>
          </a:xfrm>
        </p:grpSpPr>
        <p:pic>
          <p:nvPicPr>
            <p:cNvPr id="207" name="Google Shape;20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6034" y="566738"/>
              <a:ext cx="5611075" cy="561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0"/>
            <p:cNvSpPr txBox="1"/>
            <p:nvPr/>
          </p:nvSpPr>
          <p:spPr>
            <a:xfrm>
              <a:off x="2162537" y="2337028"/>
              <a:ext cx="2771100" cy="20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t2.micro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1 vCPUs, 1 GiB RAM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스토리지 8 GiB gp3 루트 볼륨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9" name="Google Shape;209;p20"/>
          <p:cNvSpPr txBox="1"/>
          <p:nvPr/>
        </p:nvSpPr>
        <p:spPr>
          <a:xfrm>
            <a:off x="2028750" y="5574875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Bastion Host 인스턴스 클래스 </a:t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6439475" y="1851600"/>
            <a:ext cx="3763500" cy="37644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접속 게이트 웨이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SSH(Secure Shell) 22 번 포트 연결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내부 네트워크 접근 보안 강화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외부 사용자 접속 모니터링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보안 사고 대응, 감사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447850" y="1016750"/>
            <a:ext cx="3383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중계서버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217" name="Google Shape;217;p21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웹 서버</a:t>
            </a:r>
            <a:r>
              <a:rPr lang="en-US"/>
              <a:t>(Web server) 구</a:t>
            </a:r>
            <a:r>
              <a:rPr lang="en-US"/>
              <a:t>축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 아키텍처 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WEB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275" y="218275"/>
            <a:ext cx="1903903" cy="53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2"/>
          <p:cNvGrpSpPr/>
          <p:nvPr/>
        </p:nvGrpSpPr>
        <p:grpSpPr>
          <a:xfrm>
            <a:off x="802299" y="852074"/>
            <a:ext cx="5357175" cy="5357175"/>
            <a:chOff x="421299" y="852074"/>
            <a:chExt cx="5357175" cy="5357175"/>
          </a:xfrm>
        </p:grpSpPr>
        <p:pic>
          <p:nvPicPr>
            <p:cNvPr id="225" name="Google Shape;22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299" y="852074"/>
              <a:ext cx="5357175" cy="535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2"/>
            <p:cNvSpPr txBox="1"/>
            <p:nvPr/>
          </p:nvSpPr>
          <p:spPr>
            <a:xfrm>
              <a:off x="1729388" y="2868225"/>
              <a:ext cx="2690100" cy="20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O.S. : </a:t>
              </a:r>
              <a:r>
                <a:rPr lang="en-US">
                  <a:solidFill>
                    <a:schemeClr val="dk1"/>
                  </a:solidFill>
                </a:rPr>
                <a:t>Ubuntu 24.04 LTS (HVM) 64 비트(x86)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t2.micro 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1 vCPU, 1 GiB 메모리,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스토리지 8 GiB gp3 루트 볼륨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227" name="Google Shape;22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9501" y="2158977"/>
              <a:ext cx="1903903" cy="53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2"/>
            <p:cNvSpPr txBox="1"/>
            <p:nvPr/>
          </p:nvSpPr>
          <p:spPr>
            <a:xfrm>
              <a:off x="1495350" y="5651075"/>
              <a:ext cx="319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WEB 서버 인스턴스 클래스 </a:t>
              </a:r>
              <a:endParaRPr/>
            </a:p>
          </p:txBody>
        </p:sp>
      </p:grpSp>
      <p:sp>
        <p:nvSpPr>
          <p:cNvPr id="229" name="Google Shape;229;p22"/>
          <p:cNvSpPr/>
          <p:nvPr/>
        </p:nvSpPr>
        <p:spPr>
          <a:xfrm>
            <a:off x="6400750" y="1448800"/>
            <a:ext cx="4362300" cy="42504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1. 시스템 패키지 목록 최신화 및 버젼 업그레이드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$ sudo apt update &amp;&amp; sudo apt upgrade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2. Apache HTTP 서버 설치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$ sudo apt install apache2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3. Apache HTTP 서버 시작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$ sudo systemctl start apache2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4. Apache HTTP 서버 시스템 부팅 시 자동 시작</a:t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systemctl enable apache2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447850" y="940550"/>
            <a:ext cx="4499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Apache HTTP 서버 설치 및 시작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 아키텍처 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WEB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275" y="218275"/>
            <a:ext cx="1903903" cy="5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1574425" y="416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8" name="Google Shape;238;p23"/>
          <p:cNvGrpSpPr/>
          <p:nvPr/>
        </p:nvGrpSpPr>
        <p:grpSpPr>
          <a:xfrm>
            <a:off x="566177" y="2052301"/>
            <a:ext cx="4200925" cy="4115775"/>
            <a:chOff x="317378" y="1887085"/>
            <a:chExt cx="4480986" cy="4480974"/>
          </a:xfrm>
        </p:grpSpPr>
        <p:pic>
          <p:nvPicPr>
            <p:cNvPr id="239" name="Google Shape;23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378" y="1887085"/>
              <a:ext cx="4480986" cy="448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7054" y="3549547"/>
              <a:ext cx="2161626" cy="1080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6471700" y="1456213"/>
            <a:ext cx="4362300" cy="42504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mod_proxy 모듈 활성화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a2enmod proxy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HTTP 프록시 기능을 활성화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a2enmod proxy_http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로드 밸런싱 지원 모듈 활성화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a2enmod proxy_balancer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Apache HTTP 서버 재시작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systemctl restart apache2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447850" y="940550"/>
            <a:ext cx="386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WEB 서버 </a:t>
            </a:r>
            <a:r>
              <a:rPr b="1" lang="en-US" sz="1800">
                <a:solidFill>
                  <a:schemeClr val="dk1"/>
                </a:solidFill>
              </a:rPr>
              <a:t>프록시 모듈 활성화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790341" y="1456216"/>
            <a:ext cx="2439897" cy="2166999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30000" fadeDir="5400012" kx="0" rotWithShape="0" algn="bl" stA="80000" stPos="0" sy="-100000" ky="0"/>
          </a:effectLst>
        </p:spPr>
      </p:pic>
      <p:pic>
        <p:nvPicPr>
          <p:cNvPr id="244" name="Google Shape;2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277" y="2052300"/>
            <a:ext cx="799524" cy="4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 rot="-2532182">
            <a:off x="3887689" y="2965279"/>
            <a:ext cx="834673" cy="38294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4428625" y="2612025"/>
            <a:ext cx="11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동적 자원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2070088" y="4562200"/>
            <a:ext cx="11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정</a:t>
            </a:r>
            <a:r>
              <a:rPr b="1" lang="en-US">
                <a:solidFill>
                  <a:schemeClr val="dk1"/>
                </a:solidFill>
              </a:rPr>
              <a:t>적 자원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9325" y="1961725"/>
            <a:ext cx="331250" cy="61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 아키텍처 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WEB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275" y="218275"/>
            <a:ext cx="1903903" cy="53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4"/>
          <p:cNvGrpSpPr/>
          <p:nvPr/>
        </p:nvGrpSpPr>
        <p:grpSpPr>
          <a:xfrm>
            <a:off x="956799" y="872926"/>
            <a:ext cx="10053025" cy="5353850"/>
            <a:chOff x="956799" y="824425"/>
            <a:chExt cx="10053025" cy="5353850"/>
          </a:xfrm>
        </p:grpSpPr>
        <p:pic>
          <p:nvPicPr>
            <p:cNvPr id="256" name="Google Shape;25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91846" y="824425"/>
              <a:ext cx="9517978" cy="535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4"/>
            <p:cNvSpPr txBox="1"/>
            <p:nvPr/>
          </p:nvSpPr>
          <p:spPr>
            <a:xfrm>
              <a:off x="4653938" y="4981525"/>
              <a:ext cx="319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HTTP (80 </a:t>
              </a:r>
              <a:r>
                <a:rPr lang="en-US">
                  <a:solidFill>
                    <a:schemeClr val="dk1"/>
                  </a:solidFill>
                </a:rPr>
                <a:t>포트) 응답 200 확인</a:t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385350" y="3120800"/>
              <a:ext cx="7274700" cy="2139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956799" y="1518126"/>
              <a:ext cx="472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curl -I localhost:80 =&gt; 200</a:t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2491450" y="3549025"/>
              <a:ext cx="454200" cy="2139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064350" y="2012524"/>
              <a:ext cx="3104100" cy="2670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083750" y="3331750"/>
              <a:ext cx="2337900" cy="2670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4"/>
          <p:cNvSpPr txBox="1"/>
          <p:nvPr/>
        </p:nvSpPr>
        <p:spPr>
          <a:xfrm>
            <a:off x="447850" y="1037550"/>
            <a:ext cx="4596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WEB 서버 (80 </a:t>
            </a:r>
            <a:r>
              <a:rPr b="1" lang="en-US" sz="1800">
                <a:solidFill>
                  <a:schemeClr val="dk1"/>
                </a:solidFill>
              </a:rPr>
              <a:t>번 포트) 정상작동 확인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269" name="Google Shape;269;p25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웹 애플리케이션 서버 (WAS</a:t>
            </a:r>
            <a:r>
              <a:rPr lang="en-US"/>
              <a:t>) 구</a:t>
            </a:r>
            <a:r>
              <a:rPr lang="en-US"/>
              <a:t>축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1028732" y="1936371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58" name="Google Shape;58;p8"/>
          <p:cNvCxnSpPr/>
          <p:nvPr/>
        </p:nvCxnSpPr>
        <p:spPr>
          <a:xfrm flipH="1">
            <a:off x="4550720" y="1455743"/>
            <a:ext cx="16200" cy="4794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8"/>
          <p:cNvSpPr txBox="1"/>
          <p:nvPr/>
        </p:nvSpPr>
        <p:spPr>
          <a:xfrm>
            <a:off x="4969525" y="1409450"/>
            <a:ext cx="5958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001.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시나리오 </a:t>
            </a:r>
            <a:endParaRPr b="1" i="0" sz="20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서비스 소개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고객 요구 사항</a:t>
            </a:r>
            <a:endParaRPr b="0" i="0" u="none" cap="none" strike="noStrike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4969525" y="2638900"/>
            <a:ext cx="59580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002.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b="1" i="0" sz="20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가상 프라이빗 클라우드(VPC) 구성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중계 서버 (Bastion Host)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웹 서버(Web Server)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웹 애플리케이션 서버 (</a:t>
            </a: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WAS, </a:t>
            </a: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Web Application Server)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DB 서버(Database Server)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펫 클리닉 설치(Spring Petclinic application Build)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로드 밸런싱(Load Balancing)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오토 스케일링 그룹(Auto Scaling Group)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9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보안(Security Group &amp; HTTPS)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구축 과정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WAS 서버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6173200" y="1383300"/>
            <a:ext cx="5041800" cy="45261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1. JAVA </a:t>
            </a:r>
            <a:r>
              <a:rPr lang="en-US">
                <a:solidFill>
                  <a:schemeClr val="dk1"/>
                </a:solidFill>
              </a:rPr>
              <a:t>(JDK)</a:t>
            </a:r>
            <a:r>
              <a:rPr lang="en-US"/>
              <a:t> 설치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$ sudo apt install -y openjdk-11-jdk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2. JAVA 환경 설정 (JAVA_HOME 및 PATH 추가)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$ sudo nano ~/.bashrc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export JAVA_HOME=/usr/lib/jvm/java-11-openjdk-amd64/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export PATH=$JAVA_HOME/bin:$PATH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3. 현재 세션부터 즉시 적용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$ source ~/.bashrc</a:t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1586138" y="5585395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JAVA 환경 설정</a:t>
            </a:r>
            <a:endParaRPr/>
          </a:p>
        </p:txBody>
      </p:sp>
      <p:grpSp>
        <p:nvGrpSpPr>
          <p:cNvPr id="277" name="Google Shape;277;p26"/>
          <p:cNvGrpSpPr/>
          <p:nvPr/>
        </p:nvGrpSpPr>
        <p:grpSpPr>
          <a:xfrm>
            <a:off x="844499" y="3680005"/>
            <a:ext cx="4677087" cy="1835908"/>
            <a:chOff x="463500" y="3588531"/>
            <a:chExt cx="4838700" cy="2048319"/>
          </a:xfrm>
        </p:grpSpPr>
        <p:pic>
          <p:nvPicPr>
            <p:cNvPr id="278" name="Google Shape;27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500" y="3588531"/>
              <a:ext cx="4838700" cy="204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6"/>
            <p:cNvSpPr/>
            <p:nvPr/>
          </p:nvSpPr>
          <p:spPr>
            <a:xfrm>
              <a:off x="510600" y="5176650"/>
              <a:ext cx="3619500" cy="460200"/>
            </a:xfrm>
            <a:prstGeom prst="rect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6"/>
          <p:cNvSpPr txBox="1"/>
          <p:nvPr/>
        </p:nvSpPr>
        <p:spPr>
          <a:xfrm>
            <a:off x="447850" y="940550"/>
            <a:ext cx="386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JAVA 설치 및 환경 설정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8577" y="248208"/>
            <a:ext cx="399351" cy="7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88" y="1517700"/>
            <a:ext cx="4677090" cy="1695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1367725" y="3159274"/>
            <a:ext cx="3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JAVA </a:t>
            </a:r>
            <a:r>
              <a:rPr lang="en-US">
                <a:solidFill>
                  <a:schemeClr val="dk1"/>
                </a:solidFill>
              </a:rPr>
              <a:t>기반 웹 애플리케이션 Petclinic</a:t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6249400" y="2663700"/>
            <a:ext cx="4059300" cy="4125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</a:t>
            </a:r>
            <a:r>
              <a:rPr lang="en-US">
                <a:solidFill>
                  <a:schemeClr val="dk1"/>
                </a:solidFill>
              </a:rPr>
              <a:t> 아키텍처 </a:t>
            </a:r>
            <a:r>
              <a:rPr lang="en-US"/>
              <a:t>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WAS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2099" y="248200"/>
            <a:ext cx="937103" cy="5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6087700" y="1684800"/>
            <a:ext cx="5127300" cy="42504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</a:t>
            </a:r>
            <a:r>
              <a:rPr lang="en-US"/>
              <a:t>. Apache Tomcat tar.gz 압축 파일 해제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$ tar -xvzf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apache-tomcat-9.0.97.tar.gz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5. 사용자 계정 생성 및 사용자 변경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$ sudo useradd -r -m -U -d /opt/tomcat -s /bin/false tomcat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$ sudo chown -RH tomcat: /opt/tomcat/latest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6. 실행 권한 부여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$ sudo chmod -R +x /opt/tomcat/latest/bin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7. 톰캣 서비스를 위한 tomcat.service 파일 생성</a:t>
            </a:r>
            <a:endParaRPr/>
          </a:p>
        </p:txBody>
      </p:sp>
      <p:grpSp>
        <p:nvGrpSpPr>
          <p:cNvPr id="292" name="Google Shape;292;p27"/>
          <p:cNvGrpSpPr/>
          <p:nvPr/>
        </p:nvGrpSpPr>
        <p:grpSpPr>
          <a:xfrm>
            <a:off x="259200" y="993850"/>
            <a:ext cx="5127300" cy="5277875"/>
            <a:chOff x="559925" y="773400"/>
            <a:chExt cx="5127300" cy="5277875"/>
          </a:xfrm>
        </p:grpSpPr>
        <p:pic>
          <p:nvPicPr>
            <p:cNvPr id="293" name="Google Shape;29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25" y="773400"/>
              <a:ext cx="5127300" cy="512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27"/>
            <p:cNvSpPr txBox="1"/>
            <p:nvPr/>
          </p:nvSpPr>
          <p:spPr>
            <a:xfrm>
              <a:off x="1791050" y="2967425"/>
              <a:ext cx="26391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t3.small 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2 vCPU, 2 GiB 메모리,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스토리지 8 GiB gp3 루트 볼륨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295" name="Google Shape;29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8190" y="2376092"/>
              <a:ext cx="1521859" cy="826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02501" y="2153051"/>
              <a:ext cx="685153" cy="1272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7"/>
            <p:cNvSpPr txBox="1"/>
            <p:nvPr/>
          </p:nvSpPr>
          <p:spPr>
            <a:xfrm>
              <a:off x="1495350" y="5651075"/>
              <a:ext cx="319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WAS 서버 인스턴스 클래스 </a:t>
              </a:r>
              <a:endParaRPr/>
            </a:p>
          </p:txBody>
        </p:sp>
      </p:grpSp>
      <p:sp>
        <p:nvSpPr>
          <p:cNvPr id="298" name="Google Shape;298;p27"/>
          <p:cNvSpPr txBox="1"/>
          <p:nvPr/>
        </p:nvSpPr>
        <p:spPr>
          <a:xfrm>
            <a:off x="447850" y="1016750"/>
            <a:ext cx="386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톰캣</a:t>
            </a:r>
            <a:r>
              <a:rPr b="1" lang="en-US" sz="1800">
                <a:solidFill>
                  <a:schemeClr val="dk1"/>
                </a:solidFill>
              </a:rPr>
              <a:t> 설치 및 </a:t>
            </a:r>
            <a:r>
              <a:rPr b="1" lang="en-US" sz="1800">
                <a:solidFill>
                  <a:schemeClr val="dk1"/>
                </a:solidFill>
              </a:rPr>
              <a:t>서비스 시작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3763650" y="3372525"/>
            <a:ext cx="1842900" cy="2473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구축 과정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WAS 서버</a:t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6321575" y="1973550"/>
            <a:ext cx="3952500" cy="37080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8. systemd 서비스 설정 파일 변경 사항 반영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$ sudo systemctl daemon-reload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9. 톰캣 서비스 시작 및 부팅 시 자동 실행 설정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$ sudo systemctl start tomcat.service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$ sudo systemctl enable tomcat.service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10. MySQL client 설치 및 DB서버 연동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447850" y="1113750"/>
            <a:ext cx="5211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WAS 서버와 DB 서버 연동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475" y="248202"/>
            <a:ext cx="273941" cy="50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9699" y="248200"/>
            <a:ext cx="937103" cy="5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3564175" y="3048525"/>
            <a:ext cx="12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3306 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274" y="2386850"/>
            <a:ext cx="1904701" cy="19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1473000" y="4500875"/>
            <a:ext cx="12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8080</a:t>
            </a:r>
            <a:r>
              <a:rPr lang="en-US">
                <a:solidFill>
                  <a:schemeClr val="dk1"/>
                </a:solidFill>
              </a:rPr>
              <a:t> Port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583650" y="2295475"/>
            <a:ext cx="1842900" cy="2095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415000" y="2138025"/>
            <a:ext cx="3708000" cy="3708000"/>
            <a:chOff x="3255400" y="2082050"/>
            <a:chExt cx="3708000" cy="3708000"/>
          </a:xfrm>
        </p:grpSpPr>
        <p:grpSp>
          <p:nvGrpSpPr>
            <p:cNvPr id="315" name="Google Shape;315;p28"/>
            <p:cNvGrpSpPr/>
            <p:nvPr/>
          </p:nvGrpSpPr>
          <p:grpSpPr>
            <a:xfrm>
              <a:off x="4267642" y="3024950"/>
              <a:ext cx="1683505" cy="808091"/>
              <a:chOff x="2002501" y="2153051"/>
              <a:chExt cx="2427548" cy="1272584"/>
            </a:xfrm>
          </p:grpSpPr>
          <p:pic>
            <p:nvPicPr>
              <p:cNvPr id="316" name="Google Shape;316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08190" y="2376092"/>
                <a:ext cx="1521859" cy="8265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02501" y="2153051"/>
                <a:ext cx="685153" cy="1272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" name="Google Shape;31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55400" y="2082050"/>
              <a:ext cx="3708000" cy="370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693" y="2472500"/>
            <a:ext cx="8078631" cy="31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구축 과정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WAS 서버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2734288" y="5737613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TCP(8080 포트) 응답 200 확인</a:t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922950" y="1547850"/>
            <a:ext cx="44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WAS 서버 TCP(8080) 정상 작동 확인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curl -I localhost:8080 </a:t>
            </a:r>
            <a:r>
              <a:rPr lang="en-US">
                <a:solidFill>
                  <a:schemeClr val="dk1"/>
                </a:solidFill>
              </a:rPr>
              <a:t>=&gt; 200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1887748" y="4837602"/>
            <a:ext cx="401400" cy="222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3205125" y="4281875"/>
            <a:ext cx="4872600" cy="222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447850" y="1113750"/>
            <a:ext cx="5211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WAS 서버 (8080번 포트) 정상작동 확인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8475" y="248202"/>
            <a:ext cx="273941" cy="50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9699" y="248200"/>
            <a:ext cx="937103" cy="5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473075" y="900763"/>
            <a:ext cx="4076151" cy="29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/>
          <p:nvPr/>
        </p:nvSpPr>
        <p:spPr>
          <a:xfrm>
            <a:off x="3304800" y="4671000"/>
            <a:ext cx="2192400" cy="222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340" name="Google Shape;340;p30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데이터베이스 서버 </a:t>
            </a:r>
            <a:r>
              <a:rPr lang="en-US"/>
              <a:t>(DB server) 구</a:t>
            </a:r>
            <a:r>
              <a:rPr lang="en-US"/>
              <a:t>축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00" y="1286150"/>
            <a:ext cx="4377574" cy="43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</a:t>
            </a:r>
            <a:r>
              <a:rPr lang="en-US">
                <a:solidFill>
                  <a:schemeClr val="dk1"/>
                </a:solidFill>
              </a:rPr>
              <a:t> 아키텍처 </a:t>
            </a:r>
            <a:r>
              <a:rPr lang="en-US"/>
              <a:t>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DB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763200" y="2775475"/>
            <a:ext cx="27711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스탠다드 클래스 db.m5</a:t>
            </a:r>
            <a:r>
              <a:rPr lang="en-US">
                <a:solidFill>
                  <a:schemeClr val="dk1"/>
                </a:solidFill>
              </a:rPr>
              <a:t>.large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 vCPUs, 8 GiB 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네트워크 </a:t>
            </a:r>
            <a:r>
              <a:rPr lang="en-US">
                <a:solidFill>
                  <a:schemeClr val="dk1"/>
                </a:solidFill>
              </a:rPr>
              <a:t>최대</a:t>
            </a:r>
            <a:r>
              <a:rPr lang="en-US">
                <a:solidFill>
                  <a:schemeClr val="dk1"/>
                </a:solidFill>
              </a:rPr>
              <a:t> 4,085 Mbps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>
                <a:solidFill>
                  <a:schemeClr val="dk1"/>
                </a:solidFill>
              </a:rPr>
              <a:t>스토리지 SSD(gp3) 20 GiB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046538" y="5663725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DB 인스턴스 클래스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53" y="4552591"/>
            <a:ext cx="1111148" cy="111113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 txBox="1"/>
          <p:nvPr/>
        </p:nvSpPr>
        <p:spPr>
          <a:xfrm>
            <a:off x="5051425" y="4125175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en-US">
                <a:solidFill>
                  <a:srgbClr val="FF00FF"/>
                </a:solidFill>
              </a:rPr>
              <a:t>Standby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2257300" y="939175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en-US">
                <a:solidFill>
                  <a:srgbClr val="FF00FF"/>
                </a:solidFill>
              </a:rPr>
              <a:t>Primary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7547200" y="1476188"/>
            <a:ext cx="3667800" cy="39975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1. DB 서브넷 설정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2. AWS RDS - 데이터 베이스 생성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3. 엔진 옵션/ 버전 (MySQL 8.0.32)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4. 템플릿 (개발/테스트)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5. 가용성 및 내구성 (다중 AZ DB 인스턴스)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6. DB 인스턴스 식별자 (petclinic)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7. 사용자명, 암호 자체관리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8. 백업 및 모니터링 정책 설정하지 않음.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3-Tier</a:t>
            </a:r>
            <a:r>
              <a:rPr lang="en-US">
                <a:solidFill>
                  <a:schemeClr val="dk1"/>
                </a:solidFill>
              </a:rPr>
              <a:t> 아키텍처 </a:t>
            </a:r>
            <a:r>
              <a:rPr lang="en-US"/>
              <a:t>구축 과정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- DB 서버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0" y="2675250"/>
            <a:ext cx="1167302" cy="107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00" y="2709075"/>
            <a:ext cx="1423375" cy="101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836" y="2675235"/>
            <a:ext cx="1256026" cy="107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2"/>
          <p:cNvCxnSpPr/>
          <p:nvPr/>
        </p:nvCxnSpPr>
        <p:spPr>
          <a:xfrm>
            <a:off x="2222474" y="2977187"/>
            <a:ext cx="5472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2"/>
          <p:cNvCxnSpPr/>
          <p:nvPr/>
        </p:nvCxnSpPr>
        <p:spPr>
          <a:xfrm rot="10800000">
            <a:off x="2233442" y="3451726"/>
            <a:ext cx="5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2"/>
          <p:cNvCxnSpPr/>
          <p:nvPr/>
        </p:nvCxnSpPr>
        <p:spPr>
          <a:xfrm>
            <a:off x="4235049" y="2977252"/>
            <a:ext cx="5472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2"/>
          <p:cNvCxnSpPr/>
          <p:nvPr/>
        </p:nvCxnSpPr>
        <p:spPr>
          <a:xfrm rot="10800000">
            <a:off x="4246017" y="3451792"/>
            <a:ext cx="5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2"/>
          <p:cNvSpPr txBox="1"/>
          <p:nvPr/>
        </p:nvSpPr>
        <p:spPr>
          <a:xfrm>
            <a:off x="655438" y="4008475"/>
            <a:ext cx="14235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Tomcat (WAS)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2965831" y="4008451"/>
            <a:ext cx="10854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Spring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10016400" y="4008463"/>
            <a:ext cx="15201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MySQL RDS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68" name="Google Shape;368;p32"/>
          <p:cNvCxnSpPr/>
          <p:nvPr/>
        </p:nvCxnSpPr>
        <p:spPr>
          <a:xfrm>
            <a:off x="9325599" y="2977177"/>
            <a:ext cx="5472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2"/>
          <p:cNvCxnSpPr/>
          <p:nvPr/>
        </p:nvCxnSpPr>
        <p:spPr>
          <a:xfrm rot="10800000">
            <a:off x="9336567" y="3451717"/>
            <a:ext cx="5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32"/>
          <p:cNvSpPr/>
          <p:nvPr/>
        </p:nvSpPr>
        <p:spPr>
          <a:xfrm>
            <a:off x="5130275" y="2675256"/>
            <a:ext cx="1039500" cy="100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JPA</a:t>
            </a:r>
            <a:endParaRPr b="1"/>
          </a:p>
        </p:txBody>
      </p:sp>
      <p:sp>
        <p:nvSpPr>
          <p:cNvPr id="371" name="Google Shape;371;p32"/>
          <p:cNvSpPr/>
          <p:nvPr/>
        </p:nvSpPr>
        <p:spPr>
          <a:xfrm>
            <a:off x="6528717" y="2675238"/>
            <a:ext cx="1039500" cy="1005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Hibernate</a:t>
            </a:r>
            <a:endParaRPr b="1"/>
          </a:p>
        </p:txBody>
      </p:sp>
      <p:sp>
        <p:nvSpPr>
          <p:cNvPr id="372" name="Google Shape;372;p32"/>
          <p:cNvSpPr/>
          <p:nvPr/>
        </p:nvSpPr>
        <p:spPr>
          <a:xfrm>
            <a:off x="7955959" y="2675238"/>
            <a:ext cx="1039500" cy="1005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JDBC</a:t>
            </a:r>
            <a:endParaRPr b="1"/>
          </a:p>
        </p:txBody>
      </p:sp>
      <p:sp>
        <p:nvSpPr>
          <p:cNvPr id="373" name="Google Shape;373;p32"/>
          <p:cNvSpPr txBox="1"/>
          <p:nvPr/>
        </p:nvSpPr>
        <p:spPr>
          <a:xfrm>
            <a:off x="7650034" y="3096599"/>
            <a:ext cx="2241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+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023450" y="2506650"/>
            <a:ext cx="2691300" cy="13422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6222922" y="3133374"/>
            <a:ext cx="2241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+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382250" y="3974500"/>
            <a:ext cx="1973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Repository에서 요청한 데이터를 처리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7219375" y="1639100"/>
            <a:ext cx="1085400" cy="741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"/>
          <p:cNvSpPr txBox="1"/>
          <p:nvPr/>
        </p:nvSpPr>
        <p:spPr>
          <a:xfrm>
            <a:off x="8971174" y="2675225"/>
            <a:ext cx="12561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데이터 요청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8971149" y="3579463"/>
            <a:ext cx="12561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데이터 </a:t>
            </a:r>
            <a:r>
              <a:rPr lang="en-US" sz="1200">
                <a:solidFill>
                  <a:schemeClr val="dk1"/>
                </a:solidFill>
              </a:rPr>
              <a:t>반환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385" name="Google Shape;385;p33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펫 클리닉 설치(Spring Petclinic Application Build)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Petclinic 클론 받기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550" y="1065625"/>
            <a:ext cx="5938700" cy="4726726"/>
          </a:xfrm>
          <a:prstGeom prst="rect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34"/>
          <p:cNvSpPr txBox="1"/>
          <p:nvPr/>
        </p:nvSpPr>
        <p:spPr>
          <a:xfrm>
            <a:off x="415000" y="1065650"/>
            <a:ext cx="5244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Petclinic Git Clone 받기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$ sudo apt update &amp;&amp; sudo apt install git -y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$ git </a:t>
            </a:r>
            <a:r>
              <a:rPr i="1" lang="en-US" sz="1800">
                <a:solidFill>
                  <a:schemeClr val="dk1"/>
                </a:solidFill>
              </a:rPr>
              <a:t>clone [git https url]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pom.xml 설정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415000" y="1065650"/>
            <a:ext cx="5244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pom.xml 설정 정보 확인 및 수정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petclinic 프로젝트 안에 있는 pom.xml에서 다음의 정보를 확인한다.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WAR 파일로 패키징 처리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tomcat 서버 user와 password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MySQL Properties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pom.xml 에서 다음 정보들을 수정한다.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RDS Endpoint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DB 이름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MySQL Username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MySQL Password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b="0" l="0" r="65071" t="65795"/>
          <a:stretch/>
        </p:blipFill>
        <p:spPr>
          <a:xfrm>
            <a:off x="7612050" y="890075"/>
            <a:ext cx="3628476" cy="617264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0" name="Google Shape;400;p35"/>
          <p:cNvPicPr preferRelativeResize="0"/>
          <p:nvPr/>
        </p:nvPicPr>
        <p:blipFill rotWithShape="1">
          <a:blip r:embed="rId4">
            <a:alphaModFix/>
          </a:blip>
          <a:srcRect b="0" l="16401" r="11375" t="0"/>
          <a:stretch/>
        </p:blipFill>
        <p:spPr>
          <a:xfrm>
            <a:off x="7612050" y="1607974"/>
            <a:ext cx="3628474" cy="174798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" name="Google Shape;4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300" y="3456564"/>
            <a:ext cx="5690901" cy="2656311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02" name="Google Shape;402;p35"/>
          <p:cNvCxnSpPr/>
          <p:nvPr/>
        </p:nvCxnSpPr>
        <p:spPr>
          <a:xfrm flipH="1" rot="10800000">
            <a:off x="4123475" y="1278150"/>
            <a:ext cx="3279600" cy="148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5"/>
          <p:cNvCxnSpPr/>
          <p:nvPr/>
        </p:nvCxnSpPr>
        <p:spPr>
          <a:xfrm flipH="1" rot="10800000">
            <a:off x="4509300" y="2495925"/>
            <a:ext cx="2845500" cy="6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5"/>
          <p:cNvCxnSpPr/>
          <p:nvPr/>
        </p:nvCxnSpPr>
        <p:spPr>
          <a:xfrm>
            <a:off x="3484450" y="3605025"/>
            <a:ext cx="23511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9"/>
          <p:cNvCxnSpPr/>
          <p:nvPr/>
        </p:nvCxnSpPr>
        <p:spPr>
          <a:xfrm>
            <a:off x="4566920" y="1455743"/>
            <a:ext cx="1800" cy="47814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9"/>
          <p:cNvSpPr txBox="1"/>
          <p:nvPr/>
        </p:nvSpPr>
        <p:spPr>
          <a:xfrm>
            <a:off x="4954750" y="1515601"/>
            <a:ext cx="4750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3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웹 서비스 요청 처리와 장애 조치</a:t>
            </a:r>
            <a:endParaRPr b="1" i="0" sz="20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정적, 동적 파트 분리</a:t>
            </a:r>
            <a:endParaRPr b="0" i="0" u="none" cap="none" strike="noStrike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Reverse Proxy와 장애조치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4954750" y="2813161"/>
            <a:ext cx="61953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4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>
                <a:solidFill>
                  <a:srgbClr val="0C0C0C"/>
                </a:solidFill>
              </a:rPr>
              <a:t>모니터링(APM)</a:t>
            </a:r>
            <a:endParaRPr b="1" i="0" sz="20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APM이란</a:t>
            </a:r>
            <a:endParaRPr b="0" i="0" u="none" cap="none" strike="noStrike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APM 구성요소 (Prometheus, Grafana)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Node Exporter + Prometheus + Grafana vs Cloud Watch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4954750" y="4423375"/>
            <a:ext cx="475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5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로그 관리</a:t>
            </a:r>
            <a:endParaRPr b="1" i="0" sz="2000" u="none" cap="none" strike="noStrike">
              <a:solidFill>
                <a:srgbClr val="0C0C0C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179998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thic A1"/>
              <a:buChar char="-"/>
            </a:pPr>
            <a:r>
              <a:rPr lang="en-US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AWS S3 활용 톰캣, 아파치 로그 기록 저장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4954750" y="5316288"/>
            <a:ext cx="4750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0C0C0C"/>
                </a:solidFill>
              </a:rPr>
              <a:t>6</a:t>
            </a: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부하 테스트 구조 및 시연</a:t>
            </a:r>
            <a:endParaRPr sz="20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0" name="Google Shape;70;p9"/>
          <p:cNvSpPr txBox="1"/>
          <p:nvPr>
            <p:ph type="ctrTitle"/>
          </p:nvPr>
        </p:nvSpPr>
        <p:spPr>
          <a:xfrm>
            <a:off x="1028732" y="1936371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4954750" y="5876513"/>
            <a:ext cx="4750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0C0C0C"/>
                </a:solidFill>
              </a:rPr>
              <a:t>00</a:t>
            </a:r>
            <a:r>
              <a:rPr lang="en-US" sz="2000">
                <a:solidFill>
                  <a:srgbClr val="0C0C0C"/>
                </a:solidFill>
              </a:rPr>
              <a:t>7</a:t>
            </a:r>
            <a:r>
              <a:rPr i="0" lang="en-US" sz="2000" u="none" cap="none" strike="noStrike">
                <a:solidFill>
                  <a:srgbClr val="0C0C0C"/>
                </a:solidFill>
              </a:rPr>
              <a:t>. </a:t>
            </a:r>
            <a:r>
              <a:rPr b="1" lang="en-US" sz="2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에필로그</a:t>
            </a:r>
            <a:endParaRPr b="1" sz="2000">
              <a:solidFill>
                <a:schemeClr val="accent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Tomcat 사용자 설정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415000" y="1065650"/>
            <a:ext cx="52449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tomcat-users 사용자 설정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/opt/tomcat/conf/tomcat-users.xml 파일에 pom.xml에서 봤던 tomcat user role을 추가한다.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Tomcat</a:t>
            </a:r>
            <a:r>
              <a:rPr lang="en-US" sz="1800">
                <a:solidFill>
                  <a:schemeClr val="dk1"/>
                </a:solidFill>
              </a:rPr>
              <a:t>을 재실행한다.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i="1" lang="en-US" sz="1800">
                <a:solidFill>
                  <a:schemeClr val="dk1"/>
                </a:solidFill>
              </a:rPr>
              <a:t>$ sudo systemctl restart tomcat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900" y="2153950"/>
            <a:ext cx="6227300" cy="15395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Maven</a:t>
            </a:r>
            <a:r>
              <a:rPr b="0" lang="en-US" sz="2000">
                <a:solidFill>
                  <a:srgbClr val="666666"/>
                </a:solidFill>
              </a:rPr>
              <a:t> 빌드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415000" y="1065650"/>
            <a:ext cx="11448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Petclinic 내장 </a:t>
            </a:r>
            <a:r>
              <a:rPr lang="en-US" sz="2800">
                <a:solidFill>
                  <a:schemeClr val="dk1"/>
                </a:solidFill>
              </a:rPr>
              <a:t>Maven으로 빌드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Maven이란?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아파치 소프트웨어 재단에서 개발하는 </a:t>
            </a:r>
            <a:r>
              <a:rPr b="1" lang="en-US" sz="1800">
                <a:solidFill>
                  <a:schemeClr val="dk1"/>
                </a:solidFill>
              </a:rPr>
              <a:t>Java 기반 프로젝트</a:t>
            </a:r>
            <a:r>
              <a:rPr lang="en-US" sz="1800">
                <a:solidFill>
                  <a:schemeClr val="dk1"/>
                </a:solidFill>
              </a:rPr>
              <a:t>의 라이프사이클 관리를 위한 </a:t>
            </a:r>
            <a:r>
              <a:rPr b="1" lang="en-US" sz="1800">
                <a:solidFill>
                  <a:schemeClr val="dk1"/>
                </a:solidFill>
              </a:rPr>
              <a:t>빌드 도구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이에 따라 컴파일과 빌드를 동시에 수행, </a:t>
            </a:r>
            <a:r>
              <a:rPr b="1" lang="en-US" sz="1800">
                <a:solidFill>
                  <a:schemeClr val="dk1"/>
                </a:solidFill>
              </a:rPr>
              <a:t>테스트</a:t>
            </a:r>
            <a:r>
              <a:rPr lang="en-US" sz="1800">
                <a:solidFill>
                  <a:schemeClr val="dk1"/>
                </a:solidFill>
              </a:rPr>
              <a:t>를 병행하거나 서버 측 Deploy 자원을 관리할 수 있는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환경을 제공하며, </a:t>
            </a:r>
            <a:r>
              <a:rPr b="1" lang="en-US" sz="1800">
                <a:solidFill>
                  <a:schemeClr val="dk1"/>
                </a:solidFill>
              </a:rPr>
              <a:t>라이브러리 관리 기능도 내포</a:t>
            </a:r>
            <a:r>
              <a:rPr lang="en-US" sz="1800">
                <a:solidFill>
                  <a:schemeClr val="dk1"/>
                </a:solidFill>
              </a:rPr>
              <a:t>하고 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Maven의 주요 파일 및 디렉토리 구조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pom.xml : Maven 프로젝트의 설정 파일. 의존성, 플러그인, 빌드 설정 등을 명시함.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src/main/java : 소스 코드 디렉토리.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src/test/java : 테스트 코드 디렉토리.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target/ : 빌드 결과물이 생성되는 디렉토리.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150" y="928775"/>
            <a:ext cx="37147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Maven 빌드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415000" y="1065650"/>
            <a:ext cx="11361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Petclinic 내장 Maven으로 빌드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petclinic 폴더로 이동하여 </a:t>
            </a:r>
            <a:r>
              <a:rPr lang="en-US" sz="1800" u="sng">
                <a:solidFill>
                  <a:schemeClr val="dk1"/>
                </a:solidFill>
              </a:rPr>
              <a:t>petclinic 프로젝트 내장 maven</a:t>
            </a:r>
            <a:r>
              <a:rPr lang="en-US" sz="1800">
                <a:solidFill>
                  <a:schemeClr val="dk1"/>
                </a:solidFill>
              </a:rPr>
              <a:t>으로 빌드한다.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i="1" lang="en-US" sz="1800">
                <a:solidFill>
                  <a:schemeClr val="dk1"/>
                </a:solidFill>
              </a:rPr>
              <a:t>$ ./mvnw tomcat7:deploy -P MySQL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300" y="1192512"/>
            <a:ext cx="2829450" cy="12126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6" name="Google Shape;426;p38"/>
          <p:cNvCxnSpPr/>
          <p:nvPr/>
        </p:nvCxnSpPr>
        <p:spPr>
          <a:xfrm flipH="1" rot="10800000">
            <a:off x="7631125" y="1827700"/>
            <a:ext cx="929100" cy="16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7" name="Google Shape;427;p38"/>
          <p:cNvGrpSpPr/>
          <p:nvPr/>
        </p:nvGrpSpPr>
        <p:grpSpPr>
          <a:xfrm>
            <a:off x="1472830" y="2840628"/>
            <a:ext cx="8684347" cy="3233203"/>
            <a:chOff x="588250" y="3134700"/>
            <a:chExt cx="5289850" cy="2771000"/>
          </a:xfrm>
        </p:grpSpPr>
        <p:grpSp>
          <p:nvGrpSpPr>
            <p:cNvPr id="428" name="Google Shape;428;p38"/>
            <p:cNvGrpSpPr/>
            <p:nvPr/>
          </p:nvGrpSpPr>
          <p:grpSpPr>
            <a:xfrm>
              <a:off x="588250" y="3134700"/>
              <a:ext cx="5289850" cy="2395000"/>
              <a:chOff x="588250" y="3134700"/>
              <a:chExt cx="5289850" cy="2395000"/>
            </a:xfrm>
          </p:grpSpPr>
          <p:grpSp>
            <p:nvGrpSpPr>
              <p:cNvPr id="429" name="Google Shape;429;p38"/>
              <p:cNvGrpSpPr/>
              <p:nvPr/>
            </p:nvGrpSpPr>
            <p:grpSpPr>
              <a:xfrm>
                <a:off x="588250" y="3134700"/>
                <a:ext cx="5289850" cy="2395000"/>
                <a:chOff x="636525" y="2994475"/>
                <a:chExt cx="5289850" cy="2395000"/>
              </a:xfrm>
            </p:grpSpPr>
            <p:pic>
              <p:nvPicPr>
                <p:cNvPr id="430" name="Google Shape;430;p3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42899" t="0"/>
                <a:stretch/>
              </p:blipFill>
              <p:spPr>
                <a:xfrm>
                  <a:off x="636525" y="2994475"/>
                  <a:ext cx="4427624" cy="1635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1C23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31" name="Google Shape;431;p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57926" t="0"/>
                <a:stretch/>
              </p:blipFill>
              <p:spPr>
                <a:xfrm>
                  <a:off x="2823000" y="3381950"/>
                  <a:ext cx="3103375" cy="2007525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1C23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cxnSp>
            <p:nvCxnSpPr>
              <p:cNvPr id="432" name="Google Shape;432;p38"/>
              <p:cNvCxnSpPr/>
              <p:nvPr/>
            </p:nvCxnSpPr>
            <p:spPr>
              <a:xfrm>
                <a:off x="3062475" y="3339775"/>
                <a:ext cx="1905000" cy="12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38"/>
              <p:cNvCxnSpPr/>
              <p:nvPr/>
            </p:nvCxnSpPr>
            <p:spPr>
              <a:xfrm>
                <a:off x="3291550" y="4979525"/>
                <a:ext cx="928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34" name="Google Shape;434;p38"/>
            <p:cNvSpPr txBox="1"/>
            <p:nvPr/>
          </p:nvSpPr>
          <p:spPr>
            <a:xfrm>
              <a:off x="1744125" y="5718800"/>
              <a:ext cx="2978100" cy="1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내장 maven 빌드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Spring Petclinic Application Build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Maven 빌드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099" y="248200"/>
            <a:ext cx="937103" cy="50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39"/>
          <p:cNvGrpSpPr/>
          <p:nvPr/>
        </p:nvGrpSpPr>
        <p:grpSpPr>
          <a:xfrm>
            <a:off x="2274250" y="1213512"/>
            <a:ext cx="7643500" cy="4831191"/>
            <a:chOff x="2274250" y="1213513"/>
            <a:chExt cx="7643500" cy="4831191"/>
          </a:xfrm>
        </p:grpSpPr>
        <p:pic>
          <p:nvPicPr>
            <p:cNvPr id="442" name="Google Shape;44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74250" y="1213513"/>
              <a:ext cx="7643500" cy="4430976"/>
            </a:xfrm>
            <a:prstGeom prst="rect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43" name="Google Shape;443;p39"/>
            <p:cNvSpPr txBox="1"/>
            <p:nvPr/>
          </p:nvSpPr>
          <p:spPr>
            <a:xfrm>
              <a:off x="3523199" y="5644503"/>
              <a:ext cx="514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</a:t>
              </a:r>
              <a:r>
                <a:rPr lang="en-US">
                  <a:solidFill>
                    <a:schemeClr val="dk1"/>
                  </a:solidFill>
                </a:rPr>
                <a:t>Petclinic 화면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449" name="Google Shape;449;p40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로드 밸런싱(Load Balancing)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ctrTitle"/>
          </p:nvPr>
        </p:nvSpPr>
        <p:spPr>
          <a:xfrm>
            <a:off x="415001" y="248200"/>
            <a:ext cx="115191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</a:t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3">
            <a:alphaModFix amt="25000"/>
          </a:blip>
          <a:srcRect b="28248" l="0" r="0" t="0"/>
          <a:stretch/>
        </p:blipFill>
        <p:spPr>
          <a:xfrm>
            <a:off x="1341338" y="850925"/>
            <a:ext cx="9509325" cy="533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 rotWithShape="1">
          <a:blip r:embed="rId3">
            <a:alphaModFix/>
          </a:blip>
          <a:srcRect b="34947" l="43512" r="19845" t="9904"/>
          <a:stretch/>
        </p:blipFill>
        <p:spPr>
          <a:xfrm>
            <a:off x="5478900" y="1587500"/>
            <a:ext cx="3484374" cy="41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/>
          <p:nvPr/>
        </p:nvSpPr>
        <p:spPr>
          <a:xfrm>
            <a:off x="5478900" y="1559162"/>
            <a:ext cx="3484500" cy="414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5478900" y="3104225"/>
            <a:ext cx="6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ALB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7326988" y="3100363"/>
            <a:ext cx="6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NLB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326" y="4534456"/>
            <a:ext cx="46450" cy="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>
            <p:ph type="ctrTitle"/>
          </p:nvPr>
        </p:nvSpPr>
        <p:spPr>
          <a:xfrm>
            <a:off x="415001" y="248200"/>
            <a:ext cx="115191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Application Load Balancer for WEB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9153825" y="2861113"/>
            <a:ext cx="1749978" cy="1135782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가용성</a:t>
            </a:r>
            <a:endParaRPr b="1"/>
          </a:p>
        </p:txBody>
      </p:sp>
      <p:sp>
        <p:nvSpPr>
          <p:cNvPr id="469" name="Google Shape;469;p42"/>
          <p:cNvSpPr/>
          <p:nvPr/>
        </p:nvSpPr>
        <p:spPr>
          <a:xfrm>
            <a:off x="9153825" y="4136475"/>
            <a:ext cx="1749978" cy="1135782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유연성</a:t>
            </a:r>
            <a:endParaRPr b="1"/>
          </a:p>
        </p:txBody>
      </p:sp>
      <p:sp>
        <p:nvSpPr>
          <p:cNvPr id="470" name="Google Shape;470;p42"/>
          <p:cNvSpPr/>
          <p:nvPr/>
        </p:nvSpPr>
        <p:spPr>
          <a:xfrm>
            <a:off x="9153825" y="1585738"/>
            <a:ext cx="1749978" cy="1135782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보안</a:t>
            </a:r>
            <a:r>
              <a:rPr b="1" lang="en-US"/>
              <a:t>성</a:t>
            </a:r>
            <a:endParaRPr b="1"/>
          </a:p>
        </p:txBody>
      </p:sp>
      <p:grpSp>
        <p:nvGrpSpPr>
          <p:cNvPr id="471" name="Google Shape;471;p42"/>
          <p:cNvGrpSpPr/>
          <p:nvPr/>
        </p:nvGrpSpPr>
        <p:grpSpPr>
          <a:xfrm>
            <a:off x="1579187" y="1551833"/>
            <a:ext cx="6215275" cy="3754342"/>
            <a:chOff x="2603562" y="2270033"/>
            <a:chExt cx="6215275" cy="3754342"/>
          </a:xfrm>
        </p:grpSpPr>
        <p:pic>
          <p:nvPicPr>
            <p:cNvPr id="472" name="Google Shape;4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0099" y="3836208"/>
              <a:ext cx="1563300" cy="1703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2"/>
            <p:cNvSpPr txBox="1"/>
            <p:nvPr/>
          </p:nvSpPr>
          <p:spPr>
            <a:xfrm>
              <a:off x="4088337" y="5624175"/>
              <a:ext cx="324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Application Load Balancer (ALB)</a:t>
              </a:r>
              <a:endParaRPr/>
            </a:p>
          </p:txBody>
        </p:sp>
        <p:sp>
          <p:nvSpPr>
            <p:cNvPr id="474" name="Google Shape;474;p42"/>
            <p:cNvSpPr txBox="1"/>
            <p:nvPr/>
          </p:nvSpPr>
          <p:spPr>
            <a:xfrm>
              <a:off x="7550252" y="4379929"/>
              <a:ext cx="963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WEB server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475" name="Google Shape;47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3562" y="2829251"/>
              <a:ext cx="2133846" cy="249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50498" y="3146311"/>
              <a:ext cx="1701492" cy="1716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42"/>
            <p:cNvSpPr/>
            <p:nvPr/>
          </p:nvSpPr>
          <p:spPr>
            <a:xfrm rot="-2016074">
              <a:off x="6796234" y="3575735"/>
              <a:ext cx="268337" cy="1844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552748" y="3912050"/>
              <a:ext cx="267600" cy="18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 rot="1599062">
              <a:off x="6808694" y="4092831"/>
              <a:ext cx="268194" cy="18461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0" name="Google Shape;48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5536" y="2270033"/>
              <a:ext cx="1563300" cy="1703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42"/>
            <p:cNvSpPr txBox="1"/>
            <p:nvPr/>
          </p:nvSpPr>
          <p:spPr>
            <a:xfrm>
              <a:off x="7555690" y="2813754"/>
              <a:ext cx="963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WEB server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ctrTitle"/>
          </p:nvPr>
        </p:nvSpPr>
        <p:spPr>
          <a:xfrm>
            <a:off x="415001" y="248200"/>
            <a:ext cx="113088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ALB Health Check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3672600" y="4700850"/>
            <a:ext cx="4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Application Load Balancer 상태 검사 (AWS console)</a:t>
            </a:r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63" y="2223287"/>
            <a:ext cx="11308875" cy="2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/>
          <p:nvPr/>
        </p:nvSpPr>
        <p:spPr>
          <a:xfrm>
            <a:off x="9268075" y="2653150"/>
            <a:ext cx="2253000" cy="79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/>
          <p:nvPr/>
        </p:nvSpPr>
        <p:spPr>
          <a:xfrm>
            <a:off x="9268075" y="3578200"/>
            <a:ext cx="2253000" cy="79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>
            <p:ph type="ctrTitle"/>
          </p:nvPr>
        </p:nvSpPr>
        <p:spPr>
          <a:xfrm>
            <a:off x="415001" y="248200"/>
            <a:ext cx="118881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ALB Health Check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4"/>
          <p:cNvGrpSpPr/>
          <p:nvPr/>
        </p:nvGrpSpPr>
        <p:grpSpPr>
          <a:xfrm>
            <a:off x="2255912" y="1611254"/>
            <a:ext cx="7680181" cy="3483083"/>
            <a:chOff x="2916137" y="1986841"/>
            <a:chExt cx="7680181" cy="3483083"/>
          </a:xfrm>
        </p:grpSpPr>
        <p:grpSp>
          <p:nvGrpSpPr>
            <p:cNvPr id="499" name="Google Shape;499;p44"/>
            <p:cNvGrpSpPr/>
            <p:nvPr/>
          </p:nvGrpSpPr>
          <p:grpSpPr>
            <a:xfrm>
              <a:off x="2916137" y="1986841"/>
              <a:ext cx="7680141" cy="3483083"/>
              <a:chOff x="532675" y="1905200"/>
              <a:chExt cx="5206875" cy="2361412"/>
            </a:xfrm>
          </p:grpSpPr>
          <p:pic>
            <p:nvPicPr>
              <p:cNvPr id="500" name="Google Shape;500;p44"/>
              <p:cNvPicPr preferRelativeResize="0"/>
              <p:nvPr/>
            </p:nvPicPr>
            <p:blipFill rotWithShape="1">
              <a:blip r:embed="rId3">
                <a:alphaModFix/>
              </a:blip>
              <a:srcRect b="9329" l="61303" r="32750" t="0"/>
              <a:stretch/>
            </p:blipFill>
            <p:spPr>
              <a:xfrm>
                <a:off x="4820423" y="1905212"/>
                <a:ext cx="919127" cy="2361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44"/>
              <p:cNvPicPr preferRelativeResize="0"/>
              <p:nvPr/>
            </p:nvPicPr>
            <p:blipFill rotWithShape="1">
              <a:blip r:embed="rId3">
                <a:alphaModFix/>
              </a:blip>
              <a:srcRect b="9329" l="0" r="72264" t="0"/>
              <a:stretch/>
            </p:blipFill>
            <p:spPr>
              <a:xfrm>
                <a:off x="532675" y="1905200"/>
                <a:ext cx="4287749" cy="236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2" name="Google Shape;502;p44"/>
            <p:cNvSpPr/>
            <p:nvPr/>
          </p:nvSpPr>
          <p:spPr>
            <a:xfrm>
              <a:off x="9216319" y="4657400"/>
              <a:ext cx="1380000" cy="363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909449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9216319" y="5020781"/>
              <a:ext cx="1380000" cy="363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909449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3672600" y="5170525"/>
            <a:ext cx="4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Target Group 상태 검사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/>
          <p:nvPr>
            <p:ph type="ctrTitle"/>
          </p:nvPr>
        </p:nvSpPr>
        <p:spPr>
          <a:xfrm>
            <a:off x="415000" y="248200"/>
            <a:ext cx="111462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Network Load Balancer for WAS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2718332" y="5036090"/>
            <a:ext cx="4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Network Load Balancer (NLB)</a:t>
            </a:r>
            <a:endParaRPr/>
          </a:p>
        </p:txBody>
      </p:sp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235" y="2496558"/>
            <a:ext cx="1571808" cy="165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294" y="1730078"/>
            <a:ext cx="1571832" cy="172427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5"/>
          <p:cNvSpPr txBox="1"/>
          <p:nvPr/>
        </p:nvSpPr>
        <p:spPr>
          <a:xfrm>
            <a:off x="5492039" y="2398224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315" y="3284461"/>
            <a:ext cx="1571808" cy="17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5492039" y="3939352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5"/>
          <p:cNvSpPr/>
          <p:nvPr/>
        </p:nvSpPr>
        <p:spPr>
          <a:xfrm rot="-2103566">
            <a:off x="5704114" y="2991476"/>
            <a:ext cx="250685" cy="1760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 rot="2076133">
            <a:off x="3655007" y="2953144"/>
            <a:ext cx="245652" cy="1792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/>
          <p:nvPr/>
        </p:nvSpPr>
        <p:spPr>
          <a:xfrm rot="1677282">
            <a:off x="5716170" y="3492343"/>
            <a:ext cx="248948" cy="1771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"/>
          <p:cNvSpPr/>
          <p:nvPr/>
        </p:nvSpPr>
        <p:spPr>
          <a:xfrm>
            <a:off x="9113150" y="2213150"/>
            <a:ext cx="1749978" cy="1135782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고성능</a:t>
            </a:r>
            <a:endParaRPr b="1"/>
          </a:p>
        </p:txBody>
      </p:sp>
      <p:sp>
        <p:nvSpPr>
          <p:cNvPr id="521" name="Google Shape;521;p45"/>
          <p:cNvSpPr/>
          <p:nvPr/>
        </p:nvSpPr>
        <p:spPr>
          <a:xfrm>
            <a:off x="9113150" y="3509063"/>
            <a:ext cx="1749978" cy="1135782"/>
          </a:xfrm>
          <a:prstGeom prst="irregularSeal2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낮은 지연 속도</a:t>
            </a:r>
            <a:endParaRPr b="1"/>
          </a:p>
        </p:txBody>
      </p:sp>
      <p:pic>
        <p:nvPicPr>
          <p:cNvPr id="522" name="Google Shape;5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24" y="1741620"/>
            <a:ext cx="1563300" cy="170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274" y="3293245"/>
            <a:ext cx="1563300" cy="170316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5"/>
          <p:cNvSpPr txBox="1"/>
          <p:nvPr/>
        </p:nvSpPr>
        <p:spPr>
          <a:xfrm>
            <a:off x="1605764" y="2392112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1605764" y="3944737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45"/>
          <p:cNvSpPr/>
          <p:nvPr/>
        </p:nvSpPr>
        <p:spPr>
          <a:xfrm rot="-1851346">
            <a:off x="3642750" y="3559339"/>
            <a:ext cx="245672" cy="1793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b="1" lang="en-US" sz="4000"/>
              <a:t>시나리오</a:t>
            </a:r>
            <a:endParaRPr b="1" sz="3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3959"/>
          </a:p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4147201" y="3642225"/>
            <a:ext cx="3897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ctrTitle"/>
          </p:nvPr>
        </p:nvSpPr>
        <p:spPr>
          <a:xfrm>
            <a:off x="415000" y="248200"/>
            <a:ext cx="112083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NLB Health Check</a:t>
            </a:r>
            <a:endParaRPr b="0" sz="2000">
              <a:solidFill>
                <a:srgbClr val="666666"/>
              </a:solidFill>
            </a:endParaRPr>
          </a:p>
        </p:txBody>
      </p:sp>
      <p:pic>
        <p:nvPicPr>
          <p:cNvPr id="533" name="Google Shape;5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1738537"/>
            <a:ext cx="11477749" cy="33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/>
        </p:nvSpPr>
        <p:spPr>
          <a:xfrm>
            <a:off x="3672600" y="5165800"/>
            <a:ext cx="4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Network </a:t>
            </a:r>
            <a:r>
              <a:rPr lang="en-US">
                <a:solidFill>
                  <a:schemeClr val="dk1"/>
                </a:solidFill>
              </a:rPr>
              <a:t>Load Balancer 상태 검사 (AWS console)</a:t>
            </a:r>
            <a:endParaRPr/>
          </a:p>
        </p:txBody>
      </p:sp>
      <p:sp>
        <p:nvSpPr>
          <p:cNvPr id="535" name="Google Shape;535;p46"/>
          <p:cNvSpPr/>
          <p:nvPr/>
        </p:nvSpPr>
        <p:spPr>
          <a:xfrm>
            <a:off x="8451025" y="2365975"/>
            <a:ext cx="3042900" cy="102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6"/>
          <p:cNvSpPr/>
          <p:nvPr/>
        </p:nvSpPr>
        <p:spPr>
          <a:xfrm>
            <a:off x="8451025" y="3564500"/>
            <a:ext cx="3042900" cy="102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/>
          <p:nvPr>
            <p:ph type="ctrTitle"/>
          </p:nvPr>
        </p:nvSpPr>
        <p:spPr>
          <a:xfrm>
            <a:off x="415000" y="248200"/>
            <a:ext cx="110943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NLB </a:t>
            </a:r>
            <a:r>
              <a:rPr b="0" lang="en-US" sz="2000">
                <a:solidFill>
                  <a:srgbClr val="666666"/>
                </a:solidFill>
              </a:rPr>
              <a:t>Health Check</a:t>
            </a:r>
            <a:endParaRPr b="0" sz="2000">
              <a:solidFill>
                <a:srgbClr val="666666"/>
              </a:solidFill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 rotWithShape="1">
          <a:blip r:embed="rId3">
            <a:alphaModFix/>
          </a:blip>
          <a:srcRect b="10152" l="0" r="49806" t="0"/>
          <a:stretch/>
        </p:blipFill>
        <p:spPr>
          <a:xfrm>
            <a:off x="964050" y="2000475"/>
            <a:ext cx="9996201" cy="28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7"/>
          <p:cNvSpPr txBox="1"/>
          <p:nvPr/>
        </p:nvSpPr>
        <p:spPr>
          <a:xfrm>
            <a:off x="3672600" y="4857525"/>
            <a:ext cx="4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Target Group 상태 검사</a:t>
            </a:r>
            <a:endParaRPr/>
          </a:p>
        </p:txBody>
      </p:sp>
      <p:sp>
        <p:nvSpPr>
          <p:cNvPr id="545" name="Google Shape;545;p47"/>
          <p:cNvSpPr/>
          <p:nvPr/>
        </p:nvSpPr>
        <p:spPr>
          <a:xfrm>
            <a:off x="10074900" y="4157200"/>
            <a:ext cx="803400" cy="3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7"/>
          <p:cNvSpPr/>
          <p:nvPr/>
        </p:nvSpPr>
        <p:spPr>
          <a:xfrm>
            <a:off x="10074900" y="4464100"/>
            <a:ext cx="803400" cy="3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rgbClr val="262626"/>
                </a:solidFill>
              </a:rPr>
              <a:t>로드 밸런싱(Load Balancing)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test.jsp 페이지 확인</a:t>
            </a:r>
            <a:endParaRPr>
              <a:solidFill>
                <a:srgbClr val="262626"/>
              </a:solidFill>
            </a:endParaRPr>
          </a:p>
        </p:txBody>
      </p:sp>
      <p:grpSp>
        <p:nvGrpSpPr>
          <p:cNvPr id="552" name="Google Shape;552;p48"/>
          <p:cNvGrpSpPr/>
          <p:nvPr/>
        </p:nvGrpSpPr>
        <p:grpSpPr>
          <a:xfrm>
            <a:off x="3" y="1614109"/>
            <a:ext cx="6373895" cy="4104701"/>
            <a:chOff x="314763" y="952700"/>
            <a:chExt cx="4351376" cy="2802227"/>
          </a:xfrm>
        </p:grpSpPr>
        <p:pic>
          <p:nvPicPr>
            <p:cNvPr id="553" name="Google Shape;553;p48"/>
            <p:cNvPicPr preferRelativeResize="0"/>
            <p:nvPr/>
          </p:nvPicPr>
          <p:blipFill rotWithShape="1">
            <a:blip r:embed="rId4">
              <a:alphaModFix/>
            </a:blip>
            <a:srcRect b="45518" l="0" r="0" t="0"/>
            <a:stretch/>
          </p:blipFill>
          <p:spPr>
            <a:xfrm>
              <a:off x="314763" y="952700"/>
              <a:ext cx="4351376" cy="2802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48"/>
            <p:cNvSpPr/>
            <p:nvPr/>
          </p:nvSpPr>
          <p:spPr>
            <a:xfrm>
              <a:off x="2030600" y="2014875"/>
              <a:ext cx="1000800" cy="1401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2025025" y="2181600"/>
              <a:ext cx="1006500" cy="1401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E54B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3138350" y="2340425"/>
              <a:ext cx="359100" cy="1401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2177150" y="3229800"/>
              <a:ext cx="691200" cy="4626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48"/>
          <p:cNvGrpSpPr/>
          <p:nvPr/>
        </p:nvGrpSpPr>
        <p:grpSpPr>
          <a:xfrm>
            <a:off x="5671988" y="1637675"/>
            <a:ext cx="6437461" cy="3987200"/>
            <a:chOff x="5443388" y="1672850"/>
            <a:chExt cx="6437461" cy="3987200"/>
          </a:xfrm>
        </p:grpSpPr>
        <p:pic>
          <p:nvPicPr>
            <p:cNvPr id="559" name="Google Shape;559;p48"/>
            <p:cNvPicPr preferRelativeResize="0"/>
            <p:nvPr/>
          </p:nvPicPr>
          <p:blipFill rotWithShape="1">
            <a:blip r:embed="rId5">
              <a:alphaModFix/>
            </a:blip>
            <a:srcRect b="43876" l="0" r="0" t="0"/>
            <a:stretch/>
          </p:blipFill>
          <p:spPr>
            <a:xfrm>
              <a:off x="5443388" y="1672850"/>
              <a:ext cx="6437461" cy="398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8"/>
            <p:cNvSpPr/>
            <p:nvPr/>
          </p:nvSpPr>
          <p:spPr>
            <a:xfrm>
              <a:off x="7987537" y="3155760"/>
              <a:ext cx="1364190" cy="19097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7983652" y="3419384"/>
              <a:ext cx="1371960" cy="19097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E54B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9682893" y="3665560"/>
              <a:ext cx="489489" cy="19097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8198545" y="4980644"/>
              <a:ext cx="942175" cy="63057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569" name="Google Shape;569;p49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오토 스케일링</a:t>
            </a:r>
            <a:r>
              <a:rPr lang="en-US"/>
              <a:t>(Auto Scaling Group)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0"/>
          <p:cNvSpPr txBox="1"/>
          <p:nvPr>
            <p:ph type="ctrTitle"/>
          </p:nvPr>
        </p:nvSpPr>
        <p:spPr>
          <a:xfrm>
            <a:off x="415001" y="248200"/>
            <a:ext cx="115191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(Auto Scaling Group)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6" name="Google Shape;576;p50"/>
          <p:cNvPicPr preferRelativeResize="0"/>
          <p:nvPr/>
        </p:nvPicPr>
        <p:blipFill rotWithShape="1">
          <a:blip r:embed="rId4">
            <a:alphaModFix amt="30000"/>
          </a:blip>
          <a:srcRect b="28248" l="0" r="0" t="0"/>
          <a:stretch/>
        </p:blipFill>
        <p:spPr>
          <a:xfrm>
            <a:off x="1341338" y="850925"/>
            <a:ext cx="9509325" cy="533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0"/>
          <p:cNvPicPr preferRelativeResize="0"/>
          <p:nvPr/>
        </p:nvPicPr>
        <p:blipFill rotWithShape="1">
          <a:blip r:embed="rId4">
            <a:alphaModFix/>
          </a:blip>
          <a:srcRect b="34943" l="55054" r="37680" t="13334"/>
          <a:stretch/>
        </p:blipFill>
        <p:spPr>
          <a:xfrm>
            <a:off x="6576525" y="1842450"/>
            <a:ext cx="690901" cy="38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0"/>
          <p:cNvPicPr preferRelativeResize="0"/>
          <p:nvPr/>
        </p:nvPicPr>
        <p:blipFill rotWithShape="1">
          <a:blip r:embed="rId4">
            <a:alphaModFix/>
          </a:blip>
          <a:srcRect b="36456" l="70660" r="22074" t="13327"/>
          <a:stretch/>
        </p:blipFill>
        <p:spPr>
          <a:xfrm>
            <a:off x="8060700" y="1842450"/>
            <a:ext cx="690901" cy="37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/>
          <p:nvPr/>
        </p:nvSpPr>
        <p:spPr>
          <a:xfrm>
            <a:off x="6576600" y="1883275"/>
            <a:ext cx="690900" cy="373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8060700" y="1883263"/>
            <a:ext cx="690900" cy="373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0944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0"/>
          <p:cNvSpPr txBox="1"/>
          <p:nvPr/>
        </p:nvSpPr>
        <p:spPr>
          <a:xfrm>
            <a:off x="6256209" y="1546825"/>
            <a:ext cx="1011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WEB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7740309" y="1546825"/>
            <a:ext cx="1011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WAS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583" name="Google Shape;5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326" y="4534456"/>
            <a:ext cx="46450" cy="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</a:t>
            </a:r>
            <a:r>
              <a:rPr lang="en-US">
                <a:solidFill>
                  <a:schemeClr val="dk1"/>
                </a:solidFill>
              </a:rPr>
              <a:t> 아키텍처</a:t>
            </a:r>
            <a:r>
              <a:rPr lang="en-US">
                <a:solidFill>
                  <a:schemeClr val="dk1"/>
                </a:solidFill>
              </a:rPr>
              <a:t> (Auto Scaling Group)</a:t>
            </a:r>
            <a:endParaRPr/>
          </a:p>
        </p:txBody>
      </p:sp>
      <p:pic>
        <p:nvPicPr>
          <p:cNvPr id="590" name="Google Shape;5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450" y="1899206"/>
            <a:ext cx="5810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950" y="1832531"/>
            <a:ext cx="619125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51"/>
          <p:cNvCxnSpPr>
            <a:stCxn id="590" idx="3"/>
            <a:endCxn id="591" idx="1"/>
          </p:cNvCxnSpPr>
          <p:nvPr/>
        </p:nvCxnSpPr>
        <p:spPr>
          <a:xfrm>
            <a:off x="2237475" y="2204006"/>
            <a:ext cx="155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3" name="Google Shape;59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063" y="3052769"/>
            <a:ext cx="752475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51"/>
          <p:cNvCxnSpPr>
            <a:stCxn id="591" idx="3"/>
            <a:endCxn id="595" idx="1"/>
          </p:cNvCxnSpPr>
          <p:nvPr/>
        </p:nvCxnSpPr>
        <p:spPr>
          <a:xfrm>
            <a:off x="4409075" y="2204006"/>
            <a:ext cx="1552500" cy="12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51"/>
          <p:cNvCxnSpPr>
            <a:stCxn id="595" idx="3"/>
            <a:endCxn id="593" idx="1"/>
          </p:cNvCxnSpPr>
          <p:nvPr/>
        </p:nvCxnSpPr>
        <p:spPr>
          <a:xfrm>
            <a:off x="7668563" y="3429006"/>
            <a:ext cx="155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7" name="Google Shape;59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9900" y="4282518"/>
            <a:ext cx="74295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51"/>
          <p:cNvCxnSpPr>
            <a:stCxn id="597" idx="3"/>
            <a:endCxn id="595" idx="1"/>
          </p:cNvCxnSpPr>
          <p:nvPr/>
        </p:nvCxnSpPr>
        <p:spPr>
          <a:xfrm flipH="1" rot="10800000">
            <a:off x="4532850" y="3429093"/>
            <a:ext cx="1428600" cy="12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1"/>
          <p:cNvSpPr txBox="1"/>
          <p:nvPr/>
        </p:nvSpPr>
        <p:spPr>
          <a:xfrm>
            <a:off x="1656450" y="2688200"/>
            <a:ext cx="648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AMI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3329850" y="2796275"/>
            <a:ext cx="1707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Launch Template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3307875" y="5092050"/>
            <a:ext cx="1707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Load Balancer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Target Group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5585375" y="4352175"/>
            <a:ext cx="2459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Auto Scaling Group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</a:rPr>
              <a:t>Desired capacity: 2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8883012" y="3902500"/>
            <a:ext cx="1428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Instance 생성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0725" y="2796275"/>
            <a:ext cx="1428600" cy="14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610" name="Google Shape;610;p52"/>
          <p:cNvSpPr txBox="1"/>
          <p:nvPr>
            <p:ph idx="1" type="subTitle"/>
          </p:nvPr>
        </p:nvSpPr>
        <p:spPr>
          <a:xfrm>
            <a:off x="17907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보안(Security Group &amp; HTTPS)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- </a:t>
            </a:r>
            <a:r>
              <a:rPr lang="en-US">
                <a:solidFill>
                  <a:schemeClr val="dk1"/>
                </a:solidFill>
              </a:rPr>
              <a:t>보안 그룹</a:t>
            </a:r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975" y="248201"/>
            <a:ext cx="1118349" cy="1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415000" y="1145275"/>
            <a:ext cx="4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인바운드 규칙</a:t>
            </a:r>
            <a:endParaRPr/>
          </a:p>
        </p:txBody>
      </p:sp>
      <p:graphicFrame>
        <p:nvGraphicFramePr>
          <p:cNvPr id="619" name="Google Shape;619;p53"/>
          <p:cNvGraphicFramePr/>
          <p:nvPr/>
        </p:nvGraphicFramePr>
        <p:xfrm>
          <a:off x="952500" y="1640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{3976EE9C-F6EF-4727-9CFD-D8F5C7E2A1D2}</a:tableStyleId>
              </a:tblPr>
              <a:tblGrid>
                <a:gridCol w="1714500"/>
                <a:gridCol w="1714500"/>
                <a:gridCol w="1714500"/>
                <a:gridCol w="1714500"/>
                <a:gridCol w="1170200"/>
                <a:gridCol w="2258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보안 그룹명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대상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유형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프로토콜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포트범위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소스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sg-alb-ap2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0.0.0.0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sg-ec2-ap2-web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Web 서버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HTTP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ALB Security Group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sg-nlb-ap2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NLB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Web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Security Group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sg-ec2-ap2-was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WAS 서버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NLB Security Group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sg-sql-ap2-db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 서버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MYSQL/Aurora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TCP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3306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WAS Security Group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0" name="Google Shape;620;p53"/>
          <p:cNvGraphicFramePr/>
          <p:nvPr/>
        </p:nvGraphicFramePr>
        <p:xfrm>
          <a:off x="952500" y="481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{3976EE9C-F6EF-4727-9CFD-D8F5C7E2A1D2}</a:tableStyleId>
              </a:tblPr>
              <a:tblGrid>
                <a:gridCol w="1714500"/>
                <a:gridCol w="1714500"/>
                <a:gridCol w="1714500"/>
                <a:gridCol w="1714500"/>
                <a:gridCol w="1170200"/>
                <a:gridCol w="2258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보안 그룹명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적용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유형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프로토콜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포트범위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소스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모두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모두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모든 트래픽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0.0.0.0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1" name="Google Shape;621;p53"/>
          <p:cNvSpPr txBox="1"/>
          <p:nvPr/>
        </p:nvSpPr>
        <p:spPr>
          <a:xfrm>
            <a:off x="415000" y="4349750"/>
            <a:ext cx="4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아웃</a:t>
            </a:r>
            <a:r>
              <a:rPr lang="en-US">
                <a:solidFill>
                  <a:schemeClr val="dk1"/>
                </a:solidFill>
              </a:rPr>
              <a:t>바운드 규칙</a:t>
            </a:r>
            <a:endParaRPr/>
          </a:p>
        </p:txBody>
      </p:sp>
      <p:sp>
        <p:nvSpPr>
          <p:cNvPr id="622" name="Google Shape;622;p53"/>
          <p:cNvSpPr/>
          <p:nvPr/>
        </p:nvSpPr>
        <p:spPr>
          <a:xfrm>
            <a:off x="10058875" y="2366084"/>
            <a:ext cx="75900" cy="15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/>
          <p:nvPr/>
        </p:nvSpPr>
        <p:spPr>
          <a:xfrm>
            <a:off x="10058875" y="2732234"/>
            <a:ext cx="75900" cy="15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3"/>
          <p:cNvSpPr/>
          <p:nvPr/>
        </p:nvSpPr>
        <p:spPr>
          <a:xfrm>
            <a:off x="10058875" y="3152159"/>
            <a:ext cx="75900" cy="15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3"/>
          <p:cNvSpPr/>
          <p:nvPr/>
        </p:nvSpPr>
        <p:spPr>
          <a:xfrm>
            <a:off x="10058875" y="3572084"/>
            <a:ext cx="75900" cy="15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3-Tier 아키텍처 - HTTPS</a:t>
            </a:r>
            <a:endParaRPr/>
          </a:p>
        </p:txBody>
      </p:sp>
      <p:pic>
        <p:nvPicPr>
          <p:cNvPr id="632" name="Google Shape;632;p54"/>
          <p:cNvPicPr preferRelativeResize="0"/>
          <p:nvPr/>
        </p:nvPicPr>
        <p:blipFill rotWithShape="1">
          <a:blip r:embed="rId4">
            <a:alphaModFix/>
          </a:blip>
          <a:srcRect b="-1789" l="4560" r="-4559" t="1790"/>
          <a:stretch/>
        </p:blipFill>
        <p:spPr>
          <a:xfrm>
            <a:off x="2109120" y="2447803"/>
            <a:ext cx="3191027" cy="180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54"/>
          <p:cNvGrpSpPr/>
          <p:nvPr/>
        </p:nvGrpSpPr>
        <p:grpSpPr>
          <a:xfrm>
            <a:off x="186672" y="2447789"/>
            <a:ext cx="11741655" cy="2098625"/>
            <a:chOff x="1060800" y="4361925"/>
            <a:chExt cx="9793690" cy="1750459"/>
          </a:xfrm>
        </p:grpSpPr>
        <p:grpSp>
          <p:nvGrpSpPr>
            <p:cNvPr id="634" name="Google Shape;634;p54"/>
            <p:cNvGrpSpPr/>
            <p:nvPr/>
          </p:nvGrpSpPr>
          <p:grpSpPr>
            <a:xfrm>
              <a:off x="1219647" y="4361925"/>
              <a:ext cx="9298613" cy="1363403"/>
              <a:chOff x="-3771599" y="1530809"/>
              <a:chExt cx="18493662" cy="3588846"/>
            </a:xfrm>
          </p:grpSpPr>
          <p:grpSp>
            <p:nvGrpSpPr>
              <p:cNvPr id="635" name="Google Shape;635;p54"/>
              <p:cNvGrpSpPr/>
              <p:nvPr/>
            </p:nvGrpSpPr>
            <p:grpSpPr>
              <a:xfrm>
                <a:off x="11514755" y="1807058"/>
                <a:ext cx="3207308" cy="3207349"/>
                <a:chOff x="11514755" y="1807058"/>
                <a:chExt cx="3207308" cy="3207349"/>
              </a:xfrm>
            </p:grpSpPr>
            <p:pic>
              <p:nvPicPr>
                <p:cNvPr id="636" name="Google Shape;636;p5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1514755" y="1807058"/>
                  <a:ext cx="3207308" cy="32073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7" name="Google Shape;637;p54"/>
                <p:cNvSpPr txBox="1"/>
                <p:nvPr/>
              </p:nvSpPr>
              <p:spPr>
                <a:xfrm>
                  <a:off x="11618399" y="2974683"/>
                  <a:ext cx="3000000" cy="81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dk1"/>
                      </a:solidFill>
                    </a:rPr>
                    <a:t>WEB server</a:t>
                  </a:r>
                  <a:endParaRPr sz="1200">
                    <a:solidFill>
                      <a:schemeClr val="dk1"/>
                    </a:solidFill>
                  </a:endParaRPr>
                </a:p>
              </p:txBody>
            </p:sp>
          </p:grpSp>
          <p:pic>
            <p:nvPicPr>
              <p:cNvPr id="638" name="Google Shape;638;p5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3771599" y="1530809"/>
                <a:ext cx="3096571" cy="3588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" name="Google Shape;639;p5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074095" y="1938791"/>
                <a:ext cx="2772897" cy="2772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0" name="Google Shape;640;p54"/>
              <p:cNvSpPr/>
              <p:nvPr/>
            </p:nvSpPr>
            <p:spPr>
              <a:xfrm>
                <a:off x="-218849" y="3192160"/>
                <a:ext cx="3207300" cy="330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noFill/>
              <a:ln cap="flat" cmpd="sng" w="3810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1" name="Google Shape;641;p54"/>
            <p:cNvSpPr/>
            <p:nvPr/>
          </p:nvSpPr>
          <p:spPr>
            <a:xfrm>
              <a:off x="7014995" y="5033768"/>
              <a:ext cx="1813200" cy="1257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4"/>
            <p:cNvSpPr txBox="1"/>
            <p:nvPr/>
          </p:nvSpPr>
          <p:spPr>
            <a:xfrm>
              <a:off x="2777595" y="5159438"/>
              <a:ext cx="19113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</a:rPr>
                <a:t>HTTPS (Port: 443)</a:t>
              </a:r>
              <a:endParaRPr b="1"/>
            </a:p>
          </p:txBody>
        </p:sp>
        <p:sp>
          <p:nvSpPr>
            <p:cNvPr id="643" name="Google Shape;643;p54"/>
            <p:cNvSpPr txBox="1"/>
            <p:nvPr/>
          </p:nvSpPr>
          <p:spPr>
            <a:xfrm>
              <a:off x="7014993" y="5159438"/>
              <a:ext cx="19113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HTTP (Port: 80)</a:t>
              </a:r>
              <a:endParaRPr/>
            </a:p>
          </p:txBody>
        </p:sp>
        <p:sp>
          <p:nvSpPr>
            <p:cNvPr id="644" name="Google Shape;644;p54"/>
            <p:cNvSpPr txBox="1"/>
            <p:nvPr/>
          </p:nvSpPr>
          <p:spPr>
            <a:xfrm>
              <a:off x="1060800" y="5778475"/>
              <a:ext cx="19113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Internet Gateway</a:t>
              </a:r>
              <a:endParaRPr/>
            </a:p>
          </p:txBody>
        </p:sp>
        <p:sp>
          <p:nvSpPr>
            <p:cNvPr id="645" name="Google Shape;645;p54"/>
            <p:cNvSpPr txBox="1"/>
            <p:nvPr/>
          </p:nvSpPr>
          <p:spPr>
            <a:xfrm>
              <a:off x="4617700" y="5778475"/>
              <a:ext cx="23946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Application Load Balancer</a:t>
              </a:r>
              <a:endParaRPr/>
            </a:p>
          </p:txBody>
        </p:sp>
        <p:sp>
          <p:nvSpPr>
            <p:cNvPr id="646" name="Google Shape;646;p54"/>
            <p:cNvSpPr txBox="1"/>
            <p:nvPr/>
          </p:nvSpPr>
          <p:spPr>
            <a:xfrm>
              <a:off x="8657890" y="5778484"/>
              <a:ext cx="21966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WEB server</a:t>
              </a:r>
              <a:endParaRPr/>
            </a:p>
          </p:txBody>
        </p:sp>
      </p:grpSp>
      <p:pic>
        <p:nvPicPr>
          <p:cNvPr id="647" name="Google Shape;64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000" y="2580450"/>
            <a:ext cx="601150" cy="9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/>
          <p:nvPr>
            <p:ph type="ctrTitle"/>
          </p:nvPr>
        </p:nvSpPr>
        <p:spPr>
          <a:xfrm>
            <a:off x="67350" y="2828437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b="1" lang="en-US" sz="4000"/>
              <a:t>웹 서비스 요청 처리와 장애 조치</a:t>
            </a:r>
            <a:endParaRPr b="1" sz="4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</a:rPr>
              <a:t>정적</a:t>
            </a:r>
            <a:r>
              <a:rPr lang="en-US" sz="2000">
                <a:solidFill>
                  <a:srgbClr val="666666"/>
                </a:solidFill>
              </a:rPr>
              <a:t>, </a:t>
            </a:r>
            <a:r>
              <a:rPr lang="en-US" sz="2000">
                <a:solidFill>
                  <a:srgbClr val="1155CC"/>
                </a:solidFill>
              </a:rPr>
              <a:t>동적 </a:t>
            </a:r>
            <a:r>
              <a:rPr lang="en-US" sz="2000">
                <a:solidFill>
                  <a:srgbClr val="666666"/>
                </a:solidFill>
              </a:rPr>
              <a:t>파트 분리</a:t>
            </a:r>
            <a:endParaRPr b="1" sz="4000"/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395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시나리오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447850" y="940551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서비스 소개  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84" name="Google Shape;84;p11"/>
          <p:cNvGrpSpPr/>
          <p:nvPr/>
        </p:nvGrpSpPr>
        <p:grpSpPr>
          <a:xfrm>
            <a:off x="807200" y="1369113"/>
            <a:ext cx="10407696" cy="6485353"/>
            <a:chOff x="807200" y="1369113"/>
            <a:chExt cx="10407696" cy="6485353"/>
          </a:xfrm>
        </p:grpSpPr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8332" y="2027446"/>
              <a:ext cx="1783470" cy="1756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1625" y="1487855"/>
              <a:ext cx="2648640" cy="237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1"/>
            <p:cNvSpPr txBox="1"/>
            <p:nvPr/>
          </p:nvSpPr>
          <p:spPr>
            <a:xfrm>
              <a:off x="1583501" y="3264500"/>
              <a:ext cx="1069500" cy="36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</a:rPr>
                <a:t>고객(user)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88" name="Google Shape;88;p11"/>
            <p:cNvSpPr txBox="1"/>
            <p:nvPr/>
          </p:nvSpPr>
          <p:spPr>
            <a:xfrm>
              <a:off x="1057352" y="3737030"/>
              <a:ext cx="9101469" cy="4117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3448355" y="1369113"/>
              <a:ext cx="7766541" cy="4795382"/>
            </a:xfrm>
            <a:prstGeom prst="wedgeEllipseCallout">
              <a:avLst>
                <a:gd fmla="val -58454" name="adj1"/>
                <a:gd fmla="val -21708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“</a:t>
              </a:r>
              <a:r>
                <a:rPr lang="en-US">
                  <a:solidFill>
                    <a:schemeClr val="dk1"/>
                  </a:solidFill>
                </a:rPr>
                <a:t>저희는 인터넷에서 </a:t>
              </a:r>
              <a:endParaRPr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</a:rPr>
                <a:t>&lt;수의사 목록 조회 및 사용자 등록 서비스&gt;</a:t>
              </a:r>
              <a:r>
                <a:rPr lang="en-US">
                  <a:solidFill>
                    <a:schemeClr val="dk1"/>
                  </a:solidFill>
                </a:rPr>
                <a:t>를 원합니다.”</a:t>
              </a:r>
              <a:endParaRPr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이 서비스는 </a:t>
              </a:r>
              <a:r>
                <a:rPr b="1" lang="en-US" u="sng">
                  <a:solidFill>
                    <a:schemeClr val="dk1"/>
                  </a:solidFill>
                </a:rPr>
                <a:t>1년에 장애 시간이 최대 1시간을 넘지 않도록</a:t>
              </a:r>
              <a:r>
                <a:rPr b="1" lang="en-US">
                  <a:solidFill>
                    <a:schemeClr val="dk1"/>
                  </a:solidFill>
                </a:rPr>
                <a:t> 안정적으로 운영</a:t>
              </a:r>
              <a:r>
                <a:rPr lang="en-US">
                  <a:solidFill>
                    <a:schemeClr val="dk1"/>
                  </a:solidFill>
                </a:rPr>
                <a:t>되어야 하며, </a:t>
              </a:r>
              <a:r>
                <a:rPr b="1" lang="en-US" u="sng">
                  <a:solidFill>
                    <a:schemeClr val="dk1"/>
                  </a:solidFill>
                </a:rPr>
                <a:t>동시에 100명 정도가 접속</a:t>
              </a:r>
              <a:r>
                <a:rPr lang="en-US">
                  <a:solidFill>
                    <a:schemeClr val="dk1"/>
                  </a:solidFill>
                </a:rPr>
                <a:t>해도 빠르게 작동해서 사람들이 정보를 </a:t>
              </a:r>
              <a:r>
                <a:rPr b="1" lang="en-US" u="sng">
                  <a:solidFill>
                    <a:schemeClr val="dk1"/>
                  </a:solidFill>
                </a:rPr>
                <a:t>기다리는데 0.5초 이상 걸리지 않도록</a:t>
              </a:r>
              <a:r>
                <a:rPr lang="en-US">
                  <a:solidFill>
                    <a:schemeClr val="dk1"/>
                  </a:solidFill>
                </a:rPr>
                <a:t> 만들어 주셨으면 합니다.”</a:t>
              </a:r>
              <a:endParaRPr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“</a:t>
              </a:r>
              <a:r>
                <a:rPr b="1" lang="en-US">
                  <a:solidFill>
                    <a:schemeClr val="dk1"/>
                  </a:solidFill>
                </a:rPr>
                <a:t>안정적</a:t>
              </a:r>
              <a:r>
                <a:rPr lang="en-US">
                  <a:solidFill>
                    <a:schemeClr val="dk1"/>
                  </a:solidFill>
                </a:rPr>
                <a:t>이면서도 필요한 경우 </a:t>
              </a:r>
              <a:r>
                <a:rPr b="1" lang="en-US" u="sng">
                  <a:solidFill>
                    <a:schemeClr val="dk1"/>
                  </a:solidFill>
                </a:rPr>
                <a:t>확장 가능한 시스템</a:t>
              </a:r>
              <a:r>
                <a:rPr lang="en-US">
                  <a:solidFill>
                    <a:schemeClr val="dk1"/>
                  </a:solidFill>
                </a:rPr>
                <a:t>으로 구축해 주시길 바랍니다.”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" name="Google Shape;90;p11"/>
            <p:cNvSpPr txBox="1"/>
            <p:nvPr/>
          </p:nvSpPr>
          <p:spPr>
            <a:xfrm>
              <a:off x="807200" y="5736800"/>
              <a:ext cx="330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그림. </a:t>
              </a:r>
              <a:r>
                <a:rPr lang="en-US">
                  <a:solidFill>
                    <a:schemeClr val="dk1"/>
                  </a:solidFill>
                </a:rPr>
                <a:t>Petclinic </a:t>
              </a:r>
              <a:r>
                <a:rPr lang="en-US">
                  <a:solidFill>
                    <a:schemeClr val="dk1"/>
                  </a:solidFill>
                </a:rPr>
                <a:t>웹 서비스</a:t>
              </a:r>
              <a:endParaRPr/>
            </a:p>
          </p:txBody>
        </p:sp>
        <p:pic>
          <p:nvPicPr>
            <p:cNvPr id="91" name="Google Shape;91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7350" y="4470500"/>
              <a:ext cx="3305501" cy="119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웹 서비스 요청 처리와 장애 조치</a:t>
            </a:r>
            <a:r>
              <a:rPr b="1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E54B0D"/>
                </a:solidFill>
              </a:rPr>
              <a:t>정적</a:t>
            </a:r>
            <a:r>
              <a:rPr b="0" lang="en-US" sz="2000">
                <a:solidFill>
                  <a:srgbClr val="666666"/>
                </a:solidFill>
              </a:rPr>
              <a:t>, </a:t>
            </a:r>
            <a:r>
              <a:rPr b="0" lang="en-US" sz="2000">
                <a:solidFill>
                  <a:srgbClr val="1155CC"/>
                </a:solidFill>
              </a:rPr>
              <a:t>동적 </a:t>
            </a:r>
            <a:r>
              <a:rPr b="0" lang="en-US" sz="2000">
                <a:solidFill>
                  <a:srgbClr val="666666"/>
                </a:solidFill>
              </a:rPr>
              <a:t>파트 분리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58" name="Google Shape;658;p56"/>
          <p:cNvSpPr txBox="1"/>
          <p:nvPr/>
        </p:nvSpPr>
        <p:spPr>
          <a:xfrm>
            <a:off x="2140950" y="5254375"/>
            <a:ext cx="7910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54B0D"/>
                </a:solidFill>
              </a:rPr>
              <a:t>정적 리소스</a:t>
            </a:r>
            <a:r>
              <a:rPr lang="en-US" sz="2500">
                <a:solidFill>
                  <a:schemeClr val="dk1"/>
                </a:solidFill>
              </a:rPr>
              <a:t>와 </a:t>
            </a:r>
            <a:r>
              <a:rPr lang="en-US" sz="2500">
                <a:solidFill>
                  <a:srgbClr val="1155CC"/>
                </a:solidFill>
              </a:rPr>
              <a:t>동적 </a:t>
            </a:r>
            <a:r>
              <a:rPr lang="en-US" sz="2500">
                <a:solidFill>
                  <a:srgbClr val="1155CC"/>
                </a:solidFill>
              </a:rPr>
              <a:t>리소스</a:t>
            </a:r>
            <a:r>
              <a:rPr lang="en-US" sz="2500">
                <a:solidFill>
                  <a:srgbClr val="1155CC"/>
                </a:solidFill>
              </a:rPr>
              <a:t>(DB조회)</a:t>
            </a:r>
            <a:r>
              <a:rPr lang="en-US" sz="2500">
                <a:solidFill>
                  <a:schemeClr val="dk1"/>
                </a:solidFill>
              </a:rPr>
              <a:t> 분리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59" name="Google Shape;6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925" y="1138369"/>
            <a:ext cx="805815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6"/>
          <p:cNvSpPr txBox="1"/>
          <p:nvPr/>
        </p:nvSpPr>
        <p:spPr>
          <a:xfrm>
            <a:off x="4821850" y="4421400"/>
            <a:ext cx="2385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54B0D"/>
                </a:solidFill>
              </a:rPr>
              <a:t>/error.html</a:t>
            </a:r>
            <a:endParaRPr sz="1100">
              <a:solidFill>
                <a:srgbClr val="E54B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54B0D"/>
                </a:solidFill>
              </a:rPr>
              <a:t>/resources/images/pets.png</a:t>
            </a:r>
            <a:endParaRPr sz="1100">
              <a:solidFill>
                <a:srgbClr val="E54B0D"/>
              </a:solidFill>
            </a:endParaRPr>
          </a:p>
        </p:txBody>
      </p:sp>
      <p:sp>
        <p:nvSpPr>
          <p:cNvPr id="661" name="Google Shape;661;p56"/>
          <p:cNvSpPr txBox="1"/>
          <p:nvPr/>
        </p:nvSpPr>
        <p:spPr>
          <a:xfrm>
            <a:off x="4968420" y="1664661"/>
            <a:ext cx="2385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mod_proxy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웹 서비스 요청 처리와 장애 조치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Reverse Proxy와 장애조치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563" y="885400"/>
            <a:ext cx="6502878" cy="52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웹 서비스 요청 처리와 장애 조치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E54B0D"/>
                </a:solidFill>
              </a:rPr>
              <a:t>정적</a:t>
            </a:r>
            <a:r>
              <a:rPr b="0" lang="en-US" sz="2000">
                <a:solidFill>
                  <a:srgbClr val="666666"/>
                </a:solidFill>
              </a:rPr>
              <a:t>, </a:t>
            </a:r>
            <a:r>
              <a:rPr b="0" lang="en-US" sz="2000">
                <a:solidFill>
                  <a:srgbClr val="1155CC"/>
                </a:solidFill>
              </a:rPr>
              <a:t>동적 </a:t>
            </a:r>
            <a:r>
              <a:rPr b="0" lang="en-US" sz="2000">
                <a:solidFill>
                  <a:srgbClr val="666666"/>
                </a:solidFill>
              </a:rPr>
              <a:t>파트 분리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 rotWithShape="1">
          <a:blip r:embed="rId4">
            <a:alphaModFix/>
          </a:blip>
          <a:srcRect b="31304" l="0" r="0" t="0"/>
          <a:stretch/>
        </p:blipFill>
        <p:spPr>
          <a:xfrm>
            <a:off x="2729300" y="1318104"/>
            <a:ext cx="6733399" cy="25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/>
        </p:nvSpPr>
        <p:spPr>
          <a:xfrm>
            <a:off x="4476288" y="2380550"/>
            <a:ext cx="3239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54B0D"/>
                </a:solidFill>
              </a:rPr>
              <a:t>error.html</a:t>
            </a:r>
            <a:endParaRPr sz="2000">
              <a:solidFill>
                <a:srgbClr val="E54B0D"/>
              </a:solidFill>
            </a:endParaRPr>
          </a:p>
        </p:txBody>
      </p:sp>
      <p:sp>
        <p:nvSpPr>
          <p:cNvPr id="675" name="Google Shape;675;p58"/>
          <p:cNvSpPr txBox="1"/>
          <p:nvPr/>
        </p:nvSpPr>
        <p:spPr>
          <a:xfrm>
            <a:off x="5343750" y="927850"/>
            <a:ext cx="1594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</a:rPr>
              <a:t>정적 리소스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676" name="Google Shape;676;p58"/>
          <p:cNvGrpSpPr/>
          <p:nvPr/>
        </p:nvGrpSpPr>
        <p:grpSpPr>
          <a:xfrm>
            <a:off x="864275" y="4383895"/>
            <a:ext cx="10463451" cy="1364860"/>
            <a:chOff x="1237475" y="3312320"/>
            <a:chExt cx="10463451" cy="1364860"/>
          </a:xfrm>
        </p:grpSpPr>
        <p:pic>
          <p:nvPicPr>
            <p:cNvPr id="677" name="Google Shape;677;p58"/>
            <p:cNvPicPr preferRelativeResize="0"/>
            <p:nvPr/>
          </p:nvPicPr>
          <p:blipFill rotWithShape="1">
            <a:blip r:embed="rId5">
              <a:alphaModFix/>
            </a:blip>
            <a:srcRect b="91726" l="0" r="0" t="0"/>
            <a:stretch/>
          </p:blipFill>
          <p:spPr>
            <a:xfrm>
              <a:off x="1237475" y="3312320"/>
              <a:ext cx="10463451" cy="28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58"/>
            <p:cNvPicPr preferRelativeResize="0"/>
            <p:nvPr/>
          </p:nvPicPr>
          <p:blipFill rotWithShape="1">
            <a:blip r:embed="rId5">
              <a:alphaModFix/>
            </a:blip>
            <a:srcRect b="0" l="0" r="0" t="68016"/>
            <a:stretch/>
          </p:blipFill>
          <p:spPr>
            <a:xfrm>
              <a:off x="1237475" y="3592830"/>
              <a:ext cx="10463451" cy="108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58"/>
          <p:cNvSpPr txBox="1"/>
          <p:nvPr/>
        </p:nvSpPr>
        <p:spPr>
          <a:xfrm>
            <a:off x="2104350" y="5083125"/>
            <a:ext cx="3239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A9999"/>
                </a:solidFill>
              </a:rPr>
              <a:t>resources/images/pets.png</a:t>
            </a:r>
            <a:endParaRPr sz="20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9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웹 서비스 요청 처리와 장애 조치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E54B0D"/>
                </a:solidFill>
              </a:rPr>
              <a:t>정적</a:t>
            </a:r>
            <a:r>
              <a:rPr b="0" lang="en-US" sz="2000">
                <a:solidFill>
                  <a:srgbClr val="666666"/>
                </a:solidFill>
              </a:rPr>
              <a:t>, </a:t>
            </a:r>
            <a:r>
              <a:rPr b="0" lang="en-US" sz="2000">
                <a:solidFill>
                  <a:srgbClr val="1155CC"/>
                </a:solidFill>
              </a:rPr>
              <a:t>동적 </a:t>
            </a:r>
            <a:r>
              <a:rPr b="0" lang="en-US" sz="2000">
                <a:solidFill>
                  <a:srgbClr val="666666"/>
                </a:solidFill>
              </a:rPr>
              <a:t>파트 분리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685" name="Google Shape;6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238" y="1539387"/>
            <a:ext cx="5813525" cy="3779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9"/>
          <p:cNvSpPr txBox="1"/>
          <p:nvPr/>
        </p:nvSpPr>
        <p:spPr>
          <a:xfrm>
            <a:off x="5343746" y="941763"/>
            <a:ext cx="1504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55CC"/>
                </a:solidFill>
              </a:rPr>
              <a:t>동적 리소스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687" name="Google Shape;687;p59"/>
          <p:cNvSpPr txBox="1"/>
          <p:nvPr/>
        </p:nvSpPr>
        <p:spPr>
          <a:xfrm>
            <a:off x="3388063" y="3661888"/>
            <a:ext cx="17796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55CC"/>
                </a:solidFill>
              </a:rPr>
              <a:t>SELECT * 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55CC"/>
                </a:solidFill>
              </a:rPr>
              <a:t>FROM OWNERS WHERE </a:t>
            </a:r>
            <a:endParaRPr sz="13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55CC"/>
                </a:solidFill>
              </a:rPr>
              <a:t>last_name = ‘input’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0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b="1" lang="en-US" sz="4000"/>
              <a:t>애플리케이션 성능 모니터링 (APM)</a:t>
            </a:r>
            <a:endParaRPr b="1" sz="3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3959"/>
          </a:p>
        </p:txBody>
      </p:sp>
      <p:sp>
        <p:nvSpPr>
          <p:cNvPr id="693" name="Google Shape;693;p60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APM (Application Performance Monitoring)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모니터링 관련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APM이란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99" name="Google Shape;699;p61"/>
          <p:cNvSpPr txBox="1"/>
          <p:nvPr/>
        </p:nvSpPr>
        <p:spPr>
          <a:xfrm>
            <a:off x="415000" y="757000"/>
            <a:ext cx="102915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APM이란?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소프트웨어 도구와 원격 측정 데이터를 사용해 애플리케이션의 성능을 모니터링하는 프로세스.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애플리케이션의 성능에 대한 실시간 데이터와 인사이트를 제공.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애플리케이션의 문제를 신속하게 파악하고 문제를 해결할 수 있다.</a:t>
            </a:r>
            <a:endParaRPr/>
          </a:p>
        </p:txBody>
      </p:sp>
      <p:sp>
        <p:nvSpPr>
          <p:cNvPr id="700" name="Google Shape;700;p61"/>
          <p:cNvSpPr txBox="1"/>
          <p:nvPr/>
        </p:nvSpPr>
        <p:spPr>
          <a:xfrm>
            <a:off x="415000" y="2693850"/>
            <a:ext cx="102915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chemeClr val="dk1"/>
                </a:solidFill>
              </a:rPr>
              <a:t>APM에서 추적하는 지표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CPU 사용량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응답 시간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오류율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트랜잭션 추적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인스턴스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요청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가동시간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01" name="Google Shape;7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0750" y="4577625"/>
            <a:ext cx="1566450" cy="15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모니터링 관련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APM </a:t>
            </a:r>
            <a:r>
              <a:rPr b="0" lang="en-US" sz="2000">
                <a:solidFill>
                  <a:srgbClr val="666666"/>
                </a:solidFill>
              </a:rPr>
              <a:t>구성요소 (Prometheus, Grafana)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07" name="Google Shape;707;p62"/>
          <p:cNvSpPr txBox="1"/>
          <p:nvPr/>
        </p:nvSpPr>
        <p:spPr>
          <a:xfrm>
            <a:off x="443850" y="1186275"/>
            <a:ext cx="113043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chemeClr val="dk1"/>
                </a:solidFill>
              </a:rPr>
              <a:t>Prometheus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모니터링 데이터를 수집, 저장, 분석하는 핵심 시스템.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Node Exporter로부터 데이터를 스크래핑하고 이를 저장하며, 데이터를 분석하거나 경보를 설정할 수 있는 기반을 제공합니다.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8" name="Google Shape;708;p62"/>
          <p:cNvSpPr txBox="1"/>
          <p:nvPr/>
        </p:nvSpPr>
        <p:spPr>
          <a:xfrm>
            <a:off x="443850" y="3181825"/>
            <a:ext cx="113043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chemeClr val="dk1"/>
                </a:solidFill>
              </a:rPr>
              <a:t>Grafana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수집된 데이터를 시각화하고 대시보드를 제공하는 도구.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Prometheus로 부터 데이터를 가져와 사용자 정의 대시보드를 생성하고, 이를 통해 데이터를 분석하거나 성능 상태를 모니터링.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09" name="Google Shape;7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999" y="4780813"/>
            <a:ext cx="1265652" cy="12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5250" y="4697500"/>
            <a:ext cx="1690350" cy="1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모니터링 관련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Node Exporter + Prometheus + Grafana vs CloudWatch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716" name="Google Shape;716;p63"/>
          <p:cNvGrpSpPr/>
          <p:nvPr/>
        </p:nvGrpSpPr>
        <p:grpSpPr>
          <a:xfrm>
            <a:off x="152400" y="877675"/>
            <a:ext cx="11887201" cy="4927855"/>
            <a:chOff x="152400" y="877675"/>
            <a:chExt cx="11887201" cy="4927855"/>
          </a:xfrm>
        </p:grpSpPr>
        <p:pic>
          <p:nvPicPr>
            <p:cNvPr id="717" name="Google Shape;71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877681"/>
              <a:ext cx="11887201" cy="492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63"/>
            <p:cNvSpPr txBox="1"/>
            <p:nvPr/>
          </p:nvSpPr>
          <p:spPr>
            <a:xfrm>
              <a:off x="540400" y="877675"/>
              <a:ext cx="8583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CPU</a:t>
              </a: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719" name="Google Shape;719;p63"/>
            <p:cNvSpPr txBox="1"/>
            <p:nvPr/>
          </p:nvSpPr>
          <p:spPr>
            <a:xfrm>
              <a:off x="6811750" y="877675"/>
              <a:ext cx="22158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Memory Stack</a:t>
              </a: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720" name="Google Shape;720;p63"/>
            <p:cNvSpPr txBox="1"/>
            <p:nvPr/>
          </p:nvSpPr>
          <p:spPr>
            <a:xfrm>
              <a:off x="972350" y="5432550"/>
              <a:ext cx="22158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Network Traffic</a:t>
              </a:r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721" name="Google Shape;721;p63"/>
            <p:cNvSpPr txBox="1"/>
            <p:nvPr/>
          </p:nvSpPr>
          <p:spPr>
            <a:xfrm>
              <a:off x="6727175" y="5432550"/>
              <a:ext cx="25704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Disk Space Used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sp>
        <p:nvSpPr>
          <p:cNvPr id="722" name="Google Shape;722;p63"/>
          <p:cNvSpPr txBox="1"/>
          <p:nvPr/>
        </p:nvSpPr>
        <p:spPr>
          <a:xfrm>
            <a:off x="4020250" y="5805525"/>
            <a:ext cx="35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Grafana 대시보드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모니터링 관련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Node Exporter + Prometheus + Grafana vs CloudWatch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728" name="Google Shape;7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0" y="905925"/>
            <a:ext cx="11542002" cy="4879274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64"/>
          <p:cNvSpPr txBox="1"/>
          <p:nvPr/>
        </p:nvSpPr>
        <p:spPr>
          <a:xfrm>
            <a:off x="4020250" y="5824925"/>
            <a:ext cx="35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그림. CloudWatch 대시보드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5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b="1" lang="en-US" sz="4000"/>
              <a:t>로그 관리</a:t>
            </a:r>
            <a:endParaRPr b="1" sz="3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3959"/>
          </a:p>
        </p:txBody>
      </p:sp>
      <p:sp>
        <p:nvSpPr>
          <p:cNvPr id="735" name="Google Shape;735;p65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AWS S3 </a:t>
            </a:r>
            <a:r>
              <a:rPr lang="en-US"/>
              <a:t>활용 </a:t>
            </a:r>
            <a:r>
              <a:rPr lang="en-US"/>
              <a:t>톰캣, 아파치 로그 기록 저장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/>
        </p:nvSpPr>
        <p:spPr>
          <a:xfrm>
            <a:off x="895350" y="1083150"/>
            <a:ext cx="10212600" cy="4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5639325" y="1884650"/>
            <a:ext cx="4303500" cy="4187700"/>
          </a:xfrm>
          <a:prstGeom prst="wedgeEllipseCallout">
            <a:avLst>
              <a:gd fmla="val 48869" name="adj1"/>
              <a:gd fmla="val -38994" name="adj2"/>
            </a:avLst>
          </a:prstGeom>
          <a:noFill/>
          <a:ln cap="flat" cmpd="sng" w="9525">
            <a:solidFill>
              <a:srgbClr val="229E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유연한 확장 시스템 아키텍처는?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b="1" lang="en-US"/>
              <a:t>3 티어, 로드밸런싱, 오토스케일링</a:t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사전 장애 예방은</a:t>
            </a:r>
            <a:r>
              <a:rPr lang="en-US"/>
              <a:t>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b="1" lang="en-US"/>
              <a:t>모니터링(APM)</a:t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장애 발생 시 조치는?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 리버스 프록시 </a:t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장애 원인 파악은?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b="1" lang="en-US"/>
              <a:t>로그 기록 확인</a:t>
            </a:r>
            <a:endParaRPr b="1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시나리오</a:t>
            </a:r>
            <a:endParaRPr b="0"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350" y="1409075"/>
            <a:ext cx="2009275" cy="21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/>
          <p:nvPr/>
        </p:nvSpPr>
        <p:spPr>
          <a:xfrm>
            <a:off x="1119050" y="1884646"/>
            <a:ext cx="4303500" cy="3764400"/>
          </a:xfrm>
          <a:prstGeom prst="wedgeEllipseCallout">
            <a:avLst>
              <a:gd fmla="val 62844" name="adj1"/>
              <a:gd fmla="val -858" name="adj2"/>
            </a:avLst>
          </a:prstGeom>
          <a:solidFill>
            <a:schemeClr val="lt1"/>
          </a:solidFill>
          <a:ln cap="flat" cmpd="sng" w="9525">
            <a:solidFill>
              <a:srgbClr val="229E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가용성: 연간 장애 1 시간 이내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응답 속도: 0.5 초 이내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동시 접속자수: 100 명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유연한 확장 시스템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안정적인 서비스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447850" y="940551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고객 요구 사항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6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S3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톰캣, 아파치 기록 로그 저장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1" name="Google Shape;741;p66"/>
          <p:cNvSpPr txBox="1"/>
          <p:nvPr/>
        </p:nvSpPr>
        <p:spPr>
          <a:xfrm>
            <a:off x="197525" y="881675"/>
            <a:ext cx="11531700" cy="5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650">
                <a:solidFill>
                  <a:schemeClr val="dk1"/>
                </a:solidFill>
              </a:rPr>
              <a:t>S3에 로그를 저장하는 이유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S3의 lifecycle management를 통해 오래된 로그를 IA(Infrequent Access)또는 Glacier로 이동시켜 대량의 로그를 경제적으로 장기보관 가능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높은 가용성(99.999999999%) 으로 로그 데이터 손실 위험이  최소화됨.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</a:rPr>
              <a:t>수집한 로그를 AWS Athena, Glue, ELK stac</a:t>
            </a:r>
            <a:r>
              <a:rPr lang="en-US" sz="1650">
                <a:solidFill>
                  <a:schemeClr val="dk1"/>
                </a:solidFill>
              </a:rPr>
              <a:t>k(Elasticsearch, </a:t>
            </a:r>
            <a:r>
              <a:rPr lang="en-US" sz="1650">
                <a:solidFill>
                  <a:schemeClr val="dk1"/>
                </a:solidFill>
              </a:rPr>
              <a:t>Logstash, Kibana) 등으로 분석을 진행할 수 있음.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	</a:t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742" name="Google Shape;7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575" y="2911302"/>
            <a:ext cx="5100850" cy="30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S3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톰캣, 아파치 기록 로그 저장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48" name="Google Shape;748;p67"/>
          <p:cNvSpPr txBox="1"/>
          <p:nvPr/>
        </p:nvSpPr>
        <p:spPr>
          <a:xfrm>
            <a:off x="197525" y="874250"/>
            <a:ext cx="11531700" cy="5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650">
                <a:solidFill>
                  <a:schemeClr val="dk1"/>
                </a:solidFill>
              </a:rPr>
              <a:t>IAM Role(PutS3) 부여 및 Autoscaling에서 쓸 userdata 스크립트 작성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	</a:t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749" name="Google Shape;7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1473675"/>
            <a:ext cx="4649810" cy="35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850" y="5152025"/>
            <a:ext cx="7000100" cy="7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S3 </a:t>
            </a:r>
            <a:r>
              <a:rPr b="0" lang="en-US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톰캣, 아파치 기록 로그 저장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756" name="Google Shape;756;p68"/>
          <p:cNvGrpSpPr/>
          <p:nvPr/>
        </p:nvGrpSpPr>
        <p:grpSpPr>
          <a:xfrm>
            <a:off x="1720775" y="1040825"/>
            <a:ext cx="4041826" cy="4910325"/>
            <a:chOff x="1090650" y="1076975"/>
            <a:chExt cx="4041826" cy="4910325"/>
          </a:xfrm>
        </p:grpSpPr>
        <p:pic>
          <p:nvPicPr>
            <p:cNvPr id="757" name="Google Shape;757;p68"/>
            <p:cNvPicPr preferRelativeResize="0"/>
            <p:nvPr/>
          </p:nvPicPr>
          <p:blipFill rotWithShape="1">
            <a:blip r:embed="rId3">
              <a:alphaModFix/>
            </a:blip>
            <a:srcRect b="0" l="0" r="68732" t="0"/>
            <a:stretch/>
          </p:blipFill>
          <p:spPr>
            <a:xfrm>
              <a:off x="1090650" y="1076975"/>
              <a:ext cx="4041826" cy="4426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68"/>
            <p:cNvSpPr txBox="1"/>
            <p:nvPr/>
          </p:nvSpPr>
          <p:spPr>
            <a:xfrm>
              <a:off x="2494000" y="5652200"/>
              <a:ext cx="12351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아파치 로그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grpSp>
        <p:nvGrpSpPr>
          <p:cNvPr id="759" name="Google Shape;759;p68"/>
          <p:cNvGrpSpPr/>
          <p:nvPr/>
        </p:nvGrpSpPr>
        <p:grpSpPr>
          <a:xfrm>
            <a:off x="6628849" y="1040826"/>
            <a:ext cx="3842376" cy="4910324"/>
            <a:chOff x="5998724" y="1076976"/>
            <a:chExt cx="3842376" cy="4910324"/>
          </a:xfrm>
        </p:grpSpPr>
        <p:pic>
          <p:nvPicPr>
            <p:cNvPr id="760" name="Google Shape;760;p68"/>
            <p:cNvPicPr preferRelativeResize="0"/>
            <p:nvPr/>
          </p:nvPicPr>
          <p:blipFill rotWithShape="1">
            <a:blip r:embed="rId4">
              <a:alphaModFix/>
            </a:blip>
            <a:srcRect b="0" l="0" r="44077" t="0"/>
            <a:stretch/>
          </p:blipFill>
          <p:spPr>
            <a:xfrm>
              <a:off x="5998724" y="1076976"/>
              <a:ext cx="3842376" cy="4372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68"/>
            <p:cNvSpPr txBox="1"/>
            <p:nvPr/>
          </p:nvSpPr>
          <p:spPr>
            <a:xfrm>
              <a:off x="7302363" y="5652200"/>
              <a:ext cx="12351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Tomcat</a:t>
              </a:r>
              <a:r>
                <a:rPr lang="en-US" sz="1500">
                  <a:solidFill>
                    <a:schemeClr val="dk1"/>
                  </a:solidFill>
                </a:rPr>
                <a:t> 로그</a:t>
              </a:r>
              <a:endParaRPr sz="15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9"/>
          <p:cNvSpPr txBox="1"/>
          <p:nvPr>
            <p:ph type="ctrTitle"/>
          </p:nvPr>
        </p:nvSpPr>
        <p:spPr>
          <a:xfrm>
            <a:off x="0" y="2665187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rPr b="1" lang="en-US" sz="4000"/>
              <a:t>부하 테스트</a:t>
            </a:r>
            <a:r>
              <a:rPr b="1" lang="en-US" sz="4000"/>
              <a:t> </a:t>
            </a:r>
            <a:r>
              <a:rPr b="1" lang="en-US" sz="4000"/>
              <a:t>구성 및</a:t>
            </a:r>
            <a:r>
              <a:rPr b="1" lang="en-US" sz="4000"/>
              <a:t> 시연</a:t>
            </a:r>
            <a:endParaRPr b="1" sz="3959"/>
          </a:p>
        </p:txBody>
      </p:sp>
      <p:sp>
        <p:nvSpPr>
          <p:cNvPr id="767" name="Google Shape;767;p69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 txBox="1"/>
          <p:nvPr/>
        </p:nvSpPr>
        <p:spPr>
          <a:xfrm>
            <a:off x="847575" y="944825"/>
            <a:ext cx="7033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테스팅 </a:t>
            </a:r>
            <a:r>
              <a:rPr lang="en-US" sz="1650">
                <a:solidFill>
                  <a:schemeClr val="dk1"/>
                </a:solidFill>
              </a:rPr>
              <a:t>아키텍처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773" name="Google Shape;7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00" y="1668250"/>
            <a:ext cx="10382200" cy="408161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0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부하 테스트 </a:t>
            </a:r>
            <a:r>
              <a:rPr lang="en-US">
                <a:solidFill>
                  <a:srgbClr val="262626"/>
                </a:solidFill>
              </a:rPr>
              <a:t>구성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1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부하 테스트 </a:t>
            </a:r>
            <a:r>
              <a:rPr lang="en-US">
                <a:solidFill>
                  <a:srgbClr val="262626"/>
                </a:solidFill>
              </a:rPr>
              <a:t>구성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80" name="Google Shape;780;p71"/>
          <p:cNvSpPr txBox="1"/>
          <p:nvPr/>
        </p:nvSpPr>
        <p:spPr>
          <a:xfrm>
            <a:off x="256425" y="826375"/>
            <a:ext cx="5423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650">
                <a:solidFill>
                  <a:schemeClr val="dk1"/>
                </a:solidFill>
              </a:rPr>
              <a:t>부하테스트 도구 설치(</a:t>
            </a:r>
            <a:r>
              <a:rPr lang="en-US" sz="1650">
                <a:solidFill>
                  <a:schemeClr val="accent1"/>
                </a:solidFill>
              </a:rPr>
              <a:t>k6</a:t>
            </a:r>
            <a:r>
              <a:rPr lang="en-US" sz="1650">
                <a:solidFill>
                  <a:schemeClr val="dk1"/>
                </a:solidFill>
              </a:rPr>
              <a:t>, JMeter, nGrinder 등)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graphicFrame>
        <p:nvGraphicFramePr>
          <p:cNvPr id="781" name="Google Shape;781;p71"/>
          <p:cNvGraphicFramePr/>
          <p:nvPr/>
        </p:nvGraphicFramePr>
        <p:xfrm>
          <a:off x="952500" y="16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{3976EE9C-F6EF-4727-9CFD-D8F5C7E2A1D2}</a:tableStyleId>
              </a:tblPr>
              <a:tblGrid>
                <a:gridCol w="1337950"/>
                <a:gridCol w="2784875"/>
                <a:gridCol w="2623700"/>
                <a:gridCol w="3540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항목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</a:rPr>
                        <a:t>k6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JMeter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nGrinder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성능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가벼운 실행, 낮은 리소스 소비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리소스 소비 높음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분산 실행 가능, 리소스 소비 중간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스크립트작성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JavaScript </a:t>
                      </a:r>
                      <a:r>
                        <a:rPr lang="en-US"/>
                        <a:t>기반 (사용자 친화적)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XML </a:t>
                      </a:r>
                      <a:r>
                        <a:rPr lang="en-US"/>
                        <a:t>또는 GUI 기반, 복잡한 설정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Groovy </a:t>
                      </a:r>
                      <a:r>
                        <a:rPr lang="en-US"/>
                        <a:t>기반 (Java 개발자 친화적)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분산테스트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Cloud </a:t>
                      </a:r>
                      <a:r>
                        <a:rPr lang="en-US"/>
                        <a:t>실행 및 CLI에서 간편한 설정 지원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별도 확장 플러그인 필요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자체적으로 분산 테스트 지원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사용자 친화성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 </a:t>
                      </a:r>
                      <a:r>
                        <a:rPr lang="en-US"/>
                        <a:t>및 코드 중심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GUI </a:t>
                      </a:r>
                      <a:r>
                        <a:rPr lang="en-US"/>
                        <a:t>제공, 초기 학습 곡선 높음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GUI </a:t>
                      </a:r>
                      <a:r>
                        <a:rPr lang="en-US"/>
                        <a:t>제공, 클러스터 설정이 복잡할 수 있음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확장성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Grafana</a:t>
                      </a:r>
                      <a:r>
                        <a:rPr lang="en-US"/>
                        <a:t>와 통합, Prometheus 등 연동 가능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기본 확장성 부족, 별도 플러그인 설치 필요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내장된 통합 기능 제공 (Elasticsearch 등)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학습곡선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간단 (JavaScript 친숙하면 쉽게 적응 가능)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초기 설정 복잡, 학습 필요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중간 수준의 학습 곡선 (Java 경험 필요)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2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부하 테스트 구조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87" name="Google Shape;787;p72"/>
          <p:cNvSpPr txBox="1"/>
          <p:nvPr/>
        </p:nvSpPr>
        <p:spPr>
          <a:xfrm>
            <a:off x="285925" y="816800"/>
            <a:ext cx="11531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Testing</a:t>
            </a:r>
            <a:r>
              <a:rPr lang="en-US" sz="1650">
                <a:solidFill>
                  <a:schemeClr val="dk1"/>
                </a:solidFill>
              </a:rPr>
              <a:t> 스크립트 작성</a:t>
            </a:r>
            <a:endParaRPr sz="16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788" name="Google Shape;788;p72"/>
          <p:cNvSpPr txBox="1"/>
          <p:nvPr/>
        </p:nvSpPr>
        <p:spPr>
          <a:xfrm>
            <a:off x="2132850" y="5167313"/>
            <a:ext cx="4240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최대 100명의 가상유저가 1분동안 동시 접속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89" name="Google Shape;78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1421225"/>
            <a:ext cx="8524026" cy="33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3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부하 테스트 </a:t>
            </a:r>
            <a:r>
              <a:rPr lang="en-US">
                <a:solidFill>
                  <a:srgbClr val="262626"/>
                </a:solidFill>
              </a:rPr>
              <a:t>구조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95" name="Google Shape;795;p73"/>
          <p:cNvSpPr txBox="1"/>
          <p:nvPr/>
        </p:nvSpPr>
        <p:spPr>
          <a:xfrm>
            <a:off x="1076850" y="926025"/>
            <a:ext cx="9302100" cy="5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5</a:t>
            </a:r>
            <a:r>
              <a:rPr lang="en-US" sz="2000"/>
              <a:t>가지의 유저 행동 시나리오(response time 500ms 이상 시 </a:t>
            </a:r>
            <a:r>
              <a:rPr lang="en-US" sz="2000">
                <a:solidFill>
                  <a:srgbClr val="FF0000"/>
                </a:solidFill>
              </a:rPr>
              <a:t>실패</a:t>
            </a:r>
            <a:r>
              <a:rPr lang="en-US" sz="2000"/>
              <a:t>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메인 페이지 접속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모든 수의사 목록 탐색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모든 소유자 탐색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성으로 소유자 탐색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새로운 소유자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4"/>
          <p:cNvSpPr txBox="1"/>
          <p:nvPr>
            <p:ph type="ctrTitle"/>
          </p:nvPr>
        </p:nvSpPr>
        <p:spPr>
          <a:xfrm>
            <a:off x="0" y="2665187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rPr b="1" lang="en-US" sz="4000"/>
              <a:t>시연</a:t>
            </a:r>
            <a:endParaRPr b="1" sz="3959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5"/>
          <p:cNvSpPr txBox="1"/>
          <p:nvPr>
            <p:ph type="ctrTitle"/>
          </p:nvPr>
        </p:nvSpPr>
        <p:spPr>
          <a:xfrm>
            <a:off x="1055757" y="1875571"/>
            <a:ext cx="25521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/>
              <a:t>시연 내용</a:t>
            </a:r>
            <a:endParaRPr/>
          </a:p>
        </p:txBody>
      </p:sp>
      <p:cxnSp>
        <p:nvCxnSpPr>
          <p:cNvPr id="806" name="Google Shape;806;p75"/>
          <p:cNvCxnSpPr/>
          <p:nvPr/>
        </p:nvCxnSpPr>
        <p:spPr>
          <a:xfrm>
            <a:off x="4566920" y="1455743"/>
            <a:ext cx="0" cy="441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7" name="Google Shape;807;p75"/>
          <p:cNvSpPr txBox="1"/>
          <p:nvPr/>
        </p:nvSpPr>
        <p:spPr>
          <a:xfrm>
            <a:off x="4969525" y="1875575"/>
            <a:ext cx="67779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1. k6 </a:t>
            </a:r>
            <a:r>
              <a:rPr lang="en-US" sz="2000">
                <a:solidFill>
                  <a:srgbClr val="0C0C0C"/>
                </a:solidFill>
              </a:rPr>
              <a:t>부하 테스트 </a:t>
            </a:r>
            <a:r>
              <a:rPr lang="en-US" sz="2000">
                <a:solidFill>
                  <a:srgbClr val="0C0C0C"/>
                </a:solidFill>
              </a:rPr>
              <a:t>(Grafana 대시보드) (LIVE)</a:t>
            </a:r>
            <a:endParaRPr sz="2000"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C0C0C"/>
                </a:solidFill>
              </a:rPr>
              <a:t>2. 오토 스케일링 (영상)</a:t>
            </a:r>
            <a:endParaRPr sz="2000"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C0C0C"/>
                </a:solidFill>
              </a:rPr>
              <a:t>3. WEB/WAS 서버 분리 확인 테스트 (영상) </a:t>
            </a:r>
            <a:endParaRPr sz="2000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None/>
            </a:pPr>
            <a:r>
              <a:rPr b="1" lang="en-US" sz="4000">
                <a:solidFill>
                  <a:srgbClr val="0C0C0C"/>
                </a:solidFill>
                <a:latin typeface="Gothic A1"/>
                <a:ea typeface="Gothic A1"/>
                <a:cs typeface="Gothic A1"/>
                <a:sym typeface="Gothic A1"/>
              </a:rPr>
              <a:t>3 티어 아키텍처(3-Tier Architecture)</a:t>
            </a:r>
            <a:endParaRPr sz="4000"/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아키텍처 </a:t>
            </a:r>
            <a:r>
              <a:rPr lang="en-US"/>
              <a:t>구축과정</a:t>
            </a:r>
            <a:endParaRPr sz="18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6"/>
          <p:cNvSpPr txBox="1"/>
          <p:nvPr>
            <p:ph type="ctrTitle"/>
          </p:nvPr>
        </p:nvSpPr>
        <p:spPr>
          <a:xfrm>
            <a:off x="0" y="2665187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rPr b="1" lang="en-US" sz="4000"/>
              <a:t>시연 </a:t>
            </a:r>
            <a:r>
              <a:rPr b="1" lang="en-US" sz="4000"/>
              <a:t>영상</a:t>
            </a:r>
            <a:endParaRPr b="1" sz="3959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7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K6 시연영상 예비용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818" name="Google Shape;818;p77" title="k6 영상시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450" y="1010987"/>
            <a:ext cx="7455048" cy="4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7"/>
          <p:cNvSpPr txBox="1"/>
          <p:nvPr/>
        </p:nvSpPr>
        <p:spPr>
          <a:xfrm>
            <a:off x="3105675" y="5442900"/>
            <a:ext cx="6176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라이브에 문제가 있었을 시 사용.정상 동작 시 패스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8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시연영상</a:t>
            </a:r>
            <a:endParaRPr b="0" i="0" sz="1800" u="none" cap="none" strike="noStrike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25" name="Google Shape;825;p78"/>
          <p:cNvSpPr txBox="1"/>
          <p:nvPr/>
        </p:nvSpPr>
        <p:spPr>
          <a:xfrm>
            <a:off x="1619400" y="4958625"/>
            <a:ext cx="2931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오토 스케일링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26" name="Google Shape;826;p78"/>
          <p:cNvSpPr txBox="1"/>
          <p:nvPr/>
        </p:nvSpPr>
        <p:spPr>
          <a:xfrm>
            <a:off x="7118388" y="4958625"/>
            <a:ext cx="3976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정적 동적파트 분리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827" name="Google Shape;827;p78" title="오토스케일링_편집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50" y="1208469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78" title="정적동적분리_세밀편집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651" y="1208463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9"/>
          <p:cNvSpPr txBox="1"/>
          <p:nvPr>
            <p:ph type="ctrTitle"/>
          </p:nvPr>
        </p:nvSpPr>
        <p:spPr>
          <a:xfrm>
            <a:off x="0" y="2665170"/>
            <a:ext cx="12192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23"/>
              </a:spcBef>
              <a:spcAft>
                <a:spcPts val="0"/>
              </a:spcAft>
              <a:buSzPts val="4400"/>
              <a:buNone/>
            </a:pPr>
            <a:r>
              <a:rPr b="1" lang="en-US" sz="4000"/>
              <a:t>Cloud9 에필로그</a:t>
            </a:r>
            <a:endParaRPr b="1" sz="3959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0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rgbClr val="262626"/>
                </a:solidFill>
              </a:rPr>
              <a:t>Cloud9 에필로그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프로젝트를 마치며…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839" name="Google Shape;839;p80"/>
          <p:cNvSpPr txBox="1"/>
          <p:nvPr/>
        </p:nvSpPr>
        <p:spPr>
          <a:xfrm>
            <a:off x="197525" y="874250"/>
            <a:ext cx="11531700" cy="5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좋았던 점</a:t>
            </a:r>
            <a:endParaRPr sz="165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650">
                <a:solidFill>
                  <a:schemeClr val="dk1"/>
                </a:solidFill>
              </a:rPr>
              <a:t>Jira를 적극적으로 활용하여 팀원 간 진행 상황을 원활히 공유하고 효율적인 업무분담을 이룬 점, Jira를 통해 서로의 지식을 공유하고 Learn-Do-Share의 가치를 실천한 점.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아쉬웠던 점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부하테스트 하는 과정을 Grafana를 통한 시각화로 구성해야 하는데 여건상 하지 못한 것. 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US" sz="1650">
                <a:solidFill>
                  <a:schemeClr val="dk1"/>
                </a:solidFill>
              </a:rPr>
              <a:t>API Path 별로 사용자 접속 기록을 Spring Actuator로 log로 받아서 분석하는 부분을 구현하지 못했던 것.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</a:rPr>
              <a:t>	</a:t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  <p:grpSp>
        <p:nvGrpSpPr>
          <p:cNvPr id="840" name="Google Shape;840;p80"/>
          <p:cNvGrpSpPr/>
          <p:nvPr/>
        </p:nvGrpSpPr>
        <p:grpSpPr>
          <a:xfrm>
            <a:off x="1945158" y="3202832"/>
            <a:ext cx="8301685" cy="2796357"/>
            <a:chOff x="2091300" y="2345631"/>
            <a:chExt cx="7239000" cy="2438400"/>
          </a:xfrm>
        </p:grpSpPr>
        <p:pic>
          <p:nvPicPr>
            <p:cNvPr id="841" name="Google Shape;841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1300" y="2345631"/>
              <a:ext cx="72390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80"/>
            <p:cNvPicPr preferRelativeResize="0"/>
            <p:nvPr/>
          </p:nvPicPr>
          <p:blipFill rotWithShape="1">
            <a:blip r:embed="rId3">
              <a:alphaModFix/>
            </a:blip>
            <a:srcRect b="54683" l="85971" r="8776" t="32827"/>
            <a:stretch/>
          </p:blipFill>
          <p:spPr>
            <a:xfrm>
              <a:off x="8063625" y="3165000"/>
              <a:ext cx="380199" cy="3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80"/>
            <p:cNvPicPr preferRelativeResize="0"/>
            <p:nvPr/>
          </p:nvPicPr>
          <p:blipFill rotWithShape="1">
            <a:blip r:embed="rId3">
              <a:alphaModFix/>
            </a:blip>
            <a:srcRect b="54683" l="85971" r="8776" t="32827"/>
            <a:stretch/>
          </p:blipFill>
          <p:spPr>
            <a:xfrm>
              <a:off x="8868425" y="4008950"/>
              <a:ext cx="380199" cy="3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Q&amp;A</a:t>
            </a:r>
            <a:endParaRPr sz="3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>
            <p:ph type="ctrTitle"/>
          </p:nvPr>
        </p:nvSpPr>
        <p:spPr>
          <a:xfrm>
            <a:off x="0" y="3771059"/>
            <a:ext cx="1219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824525"/>
            <a:ext cx="11601476" cy="54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전체 구성도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47850" y="1245350"/>
            <a:ext cx="1482600" cy="4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3-Tier  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36" y="4608164"/>
            <a:ext cx="58900" cy="1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824525"/>
            <a:ext cx="11601476" cy="54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3-Tier 아키텍처 전체 구성도 </a:t>
            </a:r>
            <a:r>
              <a:rPr b="0"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b="0" lang="en-US">
                <a:solidFill>
                  <a:srgbClr val="666666"/>
                </a:solidFill>
              </a:rPr>
              <a:t> </a:t>
            </a:r>
            <a:r>
              <a:rPr b="0" lang="en-US" sz="2000">
                <a:solidFill>
                  <a:srgbClr val="666666"/>
                </a:solidFill>
              </a:rPr>
              <a:t>WEB - WAS - DB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47850" y="1245350"/>
            <a:ext cx="2200500" cy="4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-US" sz="1800">
                <a:solidFill>
                  <a:schemeClr val="dk1"/>
                </a:solidFill>
              </a:rPr>
              <a:t>WEB-WAS-DB</a:t>
            </a:r>
            <a:endParaRPr sz="1800">
              <a:solidFill>
                <a:srgbClr val="66666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5907350" y="4347075"/>
            <a:ext cx="5820000" cy="1678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5925351" y="1471626"/>
            <a:ext cx="5820000" cy="1678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36" y="4608164"/>
            <a:ext cx="58900" cy="1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